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3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3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4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4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19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2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5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0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012D87E-15C3-4992-B12D-B2AC7F256C2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02A2A71-4D33-442E-A941-92830D4BE7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703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atchwork.data-imaginist.com/article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atchwork.data-imaginist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ED71-F9F0-4D54-AB92-0523E4759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Patchwork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3F947-6FD9-40B8-8298-3AF5A7A07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Intuitive Package for Multi-Panel </a:t>
            </a:r>
            <a:r>
              <a:rPr lang="en-US" dirty="0" err="1"/>
              <a:t>GGPLOts</a:t>
            </a:r>
            <a:endParaRPr lang="en-US" dirty="0"/>
          </a:p>
          <a:p>
            <a:r>
              <a:rPr lang="en-US" dirty="0"/>
              <a:t>(And other tips for publication ready plots)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9E99C-1C52-4AAC-9C0C-BB3BE37AC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02" y="3507377"/>
            <a:ext cx="3397795" cy="25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2A1F-E2DF-4D26-90E6-7258A50D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white"/>
                </a:solidFill>
              </a:rPr>
              <a:t>Arranging Plots, 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Annotating Plots,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 Controlling Guides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CE2E-6B7D-412C-B4D9-160AEF3A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Controlling guides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4BE54-E7C5-455B-A734-01130C7BB38A}"/>
              </a:ext>
            </a:extLst>
          </p:cNvPr>
          <p:cNvSpPr/>
          <p:nvPr/>
        </p:nvSpPr>
        <p:spPr>
          <a:xfrm>
            <a:off x="581192" y="2546919"/>
            <a:ext cx="6076335" cy="116955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p1a &lt;- </a:t>
            </a:r>
            <a:r>
              <a:rPr lang="en-US" sz="1400" dirty="0" err="1">
                <a:latin typeface="Lucida Console" panose="020B0609040504020204" pitchFamily="49" charset="0"/>
              </a:rPr>
              <a:t>ggplot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mtcars</a:t>
            </a:r>
            <a:r>
              <a:rPr lang="en-US" sz="1400" dirty="0">
                <a:latin typeface="Lucida Console" panose="020B0609040504020204" pitchFamily="49" charset="0"/>
              </a:rPr>
              <a:t>)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aes</a:t>
            </a:r>
            <a:r>
              <a:rPr lang="en-US" sz="1400" dirty="0">
                <a:latin typeface="Lucida Console" panose="020B0609040504020204" pitchFamily="49" charset="0"/>
              </a:rPr>
              <a:t>(mpg, </a:t>
            </a:r>
            <a:r>
              <a:rPr lang="en-US" sz="1400" dirty="0" err="1">
                <a:latin typeface="Lucida Console" panose="020B0609040504020204" pitchFamily="49" charset="0"/>
              </a:rPr>
              <a:t>disp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colour</a:t>
            </a:r>
            <a:r>
              <a:rPr lang="en-US" sz="1400" dirty="0">
                <a:latin typeface="Lucida Console" panose="020B0609040504020204" pitchFamily="49" charset="0"/>
              </a:rPr>
              <a:t> = mpg, size = </a:t>
            </a:r>
            <a:r>
              <a:rPr lang="en-US" sz="1400" dirty="0" err="1">
                <a:latin typeface="Lucida Console" panose="020B0609040504020204" pitchFamily="49" charset="0"/>
              </a:rPr>
              <a:t>wt</a:t>
            </a:r>
            <a:r>
              <a:rPr lang="en-US" sz="1400" dirty="0">
                <a:latin typeface="Lucida Console" panose="020B0609040504020204" pitchFamily="49" charset="0"/>
              </a:rPr>
              <a:t>))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ggtitle</a:t>
            </a:r>
            <a:r>
              <a:rPr lang="en-US" sz="1400" dirty="0">
                <a:latin typeface="Lucida Console" panose="020B0609040504020204" pitchFamily="49" charset="0"/>
              </a:rPr>
              <a:t>('Plot 1a')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p1a | (p2 / p3)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8937658-7807-447E-A9D9-48D617B30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27" y="2815337"/>
            <a:ext cx="5279923" cy="326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31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D28837B3-BEF4-498D-9FBC-6B08D0F7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27" y="2815337"/>
            <a:ext cx="5279923" cy="326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82A1F-E2DF-4D26-90E6-7258A50D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prstClr val="white"/>
                </a:solidFill>
              </a:rPr>
              <a:t>Arranging Plots, 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Annotating Plots,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 Controlling Guides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CE2E-6B7D-412C-B4D9-160AEF3A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Controlling guides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4BE54-E7C5-455B-A734-01130C7BB38A}"/>
              </a:ext>
            </a:extLst>
          </p:cNvPr>
          <p:cNvSpPr/>
          <p:nvPr/>
        </p:nvSpPr>
        <p:spPr>
          <a:xfrm>
            <a:off x="581192" y="2546919"/>
            <a:ext cx="6076335" cy="116955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p1a &lt;- </a:t>
            </a:r>
            <a:r>
              <a:rPr lang="en-US" sz="1400" dirty="0" err="1">
                <a:latin typeface="Lucida Console" panose="020B0609040504020204" pitchFamily="49" charset="0"/>
              </a:rPr>
              <a:t>ggplot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mtcars</a:t>
            </a:r>
            <a:r>
              <a:rPr lang="en-US" sz="1400" dirty="0">
                <a:latin typeface="Lucida Console" panose="020B0609040504020204" pitchFamily="49" charset="0"/>
              </a:rPr>
              <a:t>)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aes</a:t>
            </a:r>
            <a:r>
              <a:rPr lang="en-US" sz="1400" dirty="0">
                <a:latin typeface="Lucida Console" panose="020B0609040504020204" pitchFamily="49" charset="0"/>
              </a:rPr>
              <a:t>(mpg, </a:t>
            </a:r>
            <a:r>
              <a:rPr lang="en-US" sz="1400" dirty="0" err="1">
                <a:latin typeface="Lucida Console" panose="020B0609040504020204" pitchFamily="49" charset="0"/>
              </a:rPr>
              <a:t>disp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colour</a:t>
            </a:r>
            <a:r>
              <a:rPr lang="en-US" sz="1400" dirty="0">
                <a:latin typeface="Lucida Console" panose="020B0609040504020204" pitchFamily="49" charset="0"/>
              </a:rPr>
              <a:t> = mpg, size = </a:t>
            </a:r>
            <a:r>
              <a:rPr lang="en-US" sz="1400" dirty="0" err="1">
                <a:latin typeface="Lucida Console" panose="020B0609040504020204" pitchFamily="49" charset="0"/>
              </a:rPr>
              <a:t>wt</a:t>
            </a:r>
            <a:r>
              <a:rPr lang="en-US" sz="1400" dirty="0">
                <a:latin typeface="Lucida Console" panose="020B0609040504020204" pitchFamily="49" charset="0"/>
              </a:rPr>
              <a:t>))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ggtitle</a:t>
            </a:r>
            <a:r>
              <a:rPr lang="en-US" sz="1400" dirty="0">
                <a:latin typeface="Lucida Console" panose="020B0609040504020204" pitchFamily="49" charset="0"/>
              </a:rPr>
              <a:t>('Plot 1a')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p1a | (p2 / p3)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67799-A206-4A28-8B28-EE9EABE634C5}"/>
              </a:ext>
            </a:extLst>
          </p:cNvPr>
          <p:cNvSpPr/>
          <p:nvPr/>
        </p:nvSpPr>
        <p:spPr>
          <a:xfrm>
            <a:off x="581192" y="3865758"/>
            <a:ext cx="5662127" cy="307777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(p1a | (p2 / p3)) + </a:t>
            </a:r>
            <a:r>
              <a:rPr lang="en-US" sz="1400" dirty="0" err="1">
                <a:latin typeface="Lucida Console" panose="020B0609040504020204" pitchFamily="49" charset="0"/>
              </a:rPr>
              <a:t>plot_layout</a:t>
            </a:r>
            <a:r>
              <a:rPr lang="en-US" sz="1400" dirty="0">
                <a:latin typeface="Lucida Console" panose="020B0609040504020204" pitchFamily="49" charset="0"/>
              </a:rPr>
              <a:t>(guides = 'collect')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EB1BCA0-AD6C-4EED-9EEE-CAC776E5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27" y="2815337"/>
            <a:ext cx="5197022" cy="321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4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16A9-F380-4F8A-A625-BCA231EE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Plot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37B86-ED9E-492E-9721-B4C4F5BAD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Adding blank areas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EDEEA7-AF90-4AE7-96CF-755CDAC0422C}"/>
              </a:ext>
            </a:extLst>
          </p:cNvPr>
          <p:cNvSpPr/>
          <p:nvPr/>
        </p:nvSpPr>
        <p:spPr>
          <a:xfrm>
            <a:off x="581192" y="2575740"/>
            <a:ext cx="6628738" cy="307777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</a:t>
            </a:r>
            <a:r>
              <a:rPr lang="en-US" sz="1400" dirty="0" err="1">
                <a:latin typeface="Lucida Console" panose="020B0609040504020204" pitchFamily="49" charset="0"/>
              </a:rPr>
              <a:t>plot_spacer</a:t>
            </a:r>
            <a:r>
              <a:rPr lang="en-US" sz="1400" dirty="0">
                <a:latin typeface="Lucida Console" panose="020B0609040504020204" pitchFamily="49" charset="0"/>
              </a:rPr>
              <a:t>() + p2 + </a:t>
            </a:r>
            <a:r>
              <a:rPr lang="en-US" sz="1400" dirty="0" err="1">
                <a:latin typeface="Lucida Console" panose="020B0609040504020204" pitchFamily="49" charset="0"/>
              </a:rPr>
              <a:t>plot_spacer</a:t>
            </a:r>
            <a:r>
              <a:rPr lang="en-US" sz="1400" dirty="0">
                <a:latin typeface="Lucida Console" panose="020B0609040504020204" pitchFamily="49" charset="0"/>
              </a:rPr>
              <a:t>() + p3 + </a:t>
            </a:r>
            <a:r>
              <a:rPr lang="en-US" sz="1400" dirty="0" err="1">
                <a:latin typeface="Lucida Console" panose="020B0609040504020204" pitchFamily="49" charset="0"/>
              </a:rPr>
              <a:t>plot_spacer</a:t>
            </a:r>
            <a:r>
              <a:rPr lang="en-US" sz="1400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66C8957-4084-412E-9956-100D80F2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320" y="2956106"/>
            <a:ext cx="5933358" cy="36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4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16A9-F380-4F8A-A625-BCA231EE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Plot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37B86-ED9E-492E-9721-B4C4F5BAD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Adding blank areas</a:t>
            </a:r>
          </a:p>
          <a:p>
            <a:endParaRPr lang="en-US" dirty="0"/>
          </a:p>
          <a:p>
            <a:r>
              <a:rPr lang="en-US" dirty="0"/>
              <a:t>Varying the width or height of plots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EDEEA7-AF90-4AE7-96CF-755CDAC0422C}"/>
              </a:ext>
            </a:extLst>
          </p:cNvPr>
          <p:cNvSpPr/>
          <p:nvPr/>
        </p:nvSpPr>
        <p:spPr>
          <a:xfrm>
            <a:off x="581192" y="2611532"/>
            <a:ext cx="6628738" cy="307777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</a:t>
            </a:r>
            <a:r>
              <a:rPr lang="en-US" sz="1400" dirty="0" err="1">
                <a:latin typeface="Lucida Console" panose="020B0609040504020204" pitchFamily="49" charset="0"/>
              </a:rPr>
              <a:t>plot_spacer</a:t>
            </a:r>
            <a:r>
              <a:rPr lang="en-US" sz="1400" dirty="0">
                <a:latin typeface="Lucida Console" panose="020B0609040504020204" pitchFamily="49" charset="0"/>
              </a:rPr>
              <a:t>() + p2 + </a:t>
            </a:r>
            <a:r>
              <a:rPr lang="en-US" sz="1400" dirty="0" err="1">
                <a:latin typeface="Lucida Console" panose="020B0609040504020204" pitchFamily="49" charset="0"/>
              </a:rPr>
              <a:t>plot_spacer</a:t>
            </a:r>
            <a:r>
              <a:rPr lang="en-US" sz="1400" dirty="0">
                <a:latin typeface="Lucida Console" panose="020B0609040504020204" pitchFamily="49" charset="0"/>
              </a:rPr>
              <a:t>() + p3 + </a:t>
            </a:r>
            <a:r>
              <a:rPr lang="en-US" sz="1400" dirty="0" err="1">
                <a:latin typeface="Lucida Console" panose="020B0609040504020204" pitchFamily="49" charset="0"/>
              </a:rPr>
              <a:t>plot_spacer</a:t>
            </a:r>
            <a:r>
              <a:rPr lang="en-US" sz="1400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0F58F-95B7-4042-BC7E-8A0B91123041}"/>
              </a:ext>
            </a:extLst>
          </p:cNvPr>
          <p:cNvSpPr/>
          <p:nvPr/>
        </p:nvSpPr>
        <p:spPr>
          <a:xfrm>
            <a:off x="581192" y="3429000"/>
            <a:ext cx="3519948" cy="5232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p4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plot_layout</a:t>
            </a:r>
            <a:r>
              <a:rPr lang="en-US" sz="1400" dirty="0">
                <a:latin typeface="Lucida Console" panose="020B0609040504020204" pitchFamily="49" charset="0"/>
              </a:rPr>
              <a:t>(widths = c(2, 1))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A2B894D-B8F1-4171-93A2-D4F20F7A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673" y="3144111"/>
            <a:ext cx="5756377" cy="355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16A9-F380-4F8A-A625-BCA231EE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Plot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37B86-ED9E-492E-9721-B4C4F5BAD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Adding blank areas</a:t>
            </a:r>
          </a:p>
          <a:p>
            <a:endParaRPr lang="en-US" dirty="0"/>
          </a:p>
          <a:p>
            <a:r>
              <a:rPr lang="en-US" dirty="0"/>
              <a:t>Varying the width or height of plots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Placing guides in blank areas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EDEEA7-AF90-4AE7-96CF-755CDAC0422C}"/>
              </a:ext>
            </a:extLst>
          </p:cNvPr>
          <p:cNvSpPr/>
          <p:nvPr/>
        </p:nvSpPr>
        <p:spPr>
          <a:xfrm>
            <a:off x="581192" y="2611532"/>
            <a:ext cx="6628738" cy="307777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</a:t>
            </a:r>
            <a:r>
              <a:rPr lang="en-US" sz="1400" dirty="0" err="1">
                <a:latin typeface="Lucida Console" panose="020B0609040504020204" pitchFamily="49" charset="0"/>
              </a:rPr>
              <a:t>plot_spacer</a:t>
            </a:r>
            <a:r>
              <a:rPr lang="en-US" sz="1400" dirty="0">
                <a:latin typeface="Lucida Console" panose="020B0609040504020204" pitchFamily="49" charset="0"/>
              </a:rPr>
              <a:t>() + p2 + </a:t>
            </a:r>
            <a:r>
              <a:rPr lang="en-US" sz="1400" dirty="0" err="1">
                <a:latin typeface="Lucida Console" panose="020B0609040504020204" pitchFamily="49" charset="0"/>
              </a:rPr>
              <a:t>plot_spacer</a:t>
            </a:r>
            <a:r>
              <a:rPr lang="en-US" sz="1400" dirty="0">
                <a:latin typeface="Lucida Console" panose="020B0609040504020204" pitchFamily="49" charset="0"/>
              </a:rPr>
              <a:t>() + p3 + </a:t>
            </a:r>
            <a:r>
              <a:rPr lang="en-US" sz="1400" dirty="0" err="1">
                <a:latin typeface="Lucida Console" panose="020B0609040504020204" pitchFamily="49" charset="0"/>
              </a:rPr>
              <a:t>plot_spacer</a:t>
            </a:r>
            <a:r>
              <a:rPr lang="en-US" sz="1400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0F58F-95B7-4042-BC7E-8A0B91123041}"/>
              </a:ext>
            </a:extLst>
          </p:cNvPr>
          <p:cNvSpPr/>
          <p:nvPr/>
        </p:nvSpPr>
        <p:spPr>
          <a:xfrm>
            <a:off x="581192" y="3546792"/>
            <a:ext cx="3519948" cy="5232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p4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plot_layout</a:t>
            </a:r>
            <a:r>
              <a:rPr lang="en-US" sz="1400" dirty="0">
                <a:latin typeface="Lucida Console" panose="020B0609040504020204" pitchFamily="49" charset="0"/>
              </a:rPr>
              <a:t>(widths = c(2, 1))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BD8D3D-58AC-4942-95A3-B6895D2FCE28}"/>
              </a:ext>
            </a:extLst>
          </p:cNvPr>
          <p:cNvSpPr/>
          <p:nvPr/>
        </p:nvSpPr>
        <p:spPr>
          <a:xfrm>
            <a:off x="581192" y="4702795"/>
            <a:ext cx="3755923" cy="5232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</a:t>
            </a:r>
            <a:r>
              <a:rPr lang="en-US" sz="1400" dirty="0" err="1">
                <a:latin typeface="Lucida Console" panose="020B0609040504020204" pitchFamily="49" charset="0"/>
              </a:rPr>
              <a:t>guide_area</a:t>
            </a:r>
            <a:r>
              <a:rPr lang="en-US" sz="1400" dirty="0">
                <a:latin typeface="Lucida Console" panose="020B0609040504020204" pitchFamily="49" charset="0"/>
              </a:rPr>
              <a:t>()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plot_layout</a:t>
            </a:r>
            <a:r>
              <a:rPr lang="en-US" sz="1400" dirty="0">
                <a:latin typeface="Lucida Console" panose="020B0609040504020204" pitchFamily="49" charset="0"/>
              </a:rPr>
              <a:t>(guides = 'collect')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03F97E8-6B41-4247-8431-2AFD884D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358" y="3104537"/>
            <a:ext cx="5677205" cy="350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2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4C07-64AA-4BE4-A0E4-1D6122D5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311CF-256D-4D27-83E8-0AB36C760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https://patchwork.data-imaginist.com/articles/</a:t>
            </a:r>
            <a:r>
              <a:rPr lang="en-US" dirty="0"/>
              <a:t> 												   to find all vignettes on patchwork!</a:t>
            </a:r>
          </a:p>
        </p:txBody>
      </p:sp>
    </p:spTree>
    <p:extLst>
      <p:ext uri="{BB962C8B-B14F-4D97-AF65-F5344CB8AC3E}">
        <p14:creationId xmlns:p14="http://schemas.microsoft.com/office/powerpoint/2010/main" val="211911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AC1E-C2FD-4625-A484-A25FB692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 for Publication Ready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DBE83-12B3-4FBF-A45C-7284E5B1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1146687"/>
            <a:ext cx="3695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6D76-36D2-499A-9131-47EB227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do’s and </a:t>
            </a:r>
            <a:r>
              <a:rPr lang="en-US" dirty="0" err="1"/>
              <a:t>DON’ts</a:t>
            </a:r>
            <a:r>
              <a:rPr lang="en-US" dirty="0"/>
              <a:t> of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01B9-8829-4C38-8EC7-90A7658FAA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dirty="0"/>
              <a:t> set the individual font size for each plot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D05C7-A50B-4809-9C58-AB5F6CDD2728}"/>
              </a:ext>
            </a:extLst>
          </p:cNvPr>
          <p:cNvSpPr/>
          <p:nvPr/>
        </p:nvSpPr>
        <p:spPr>
          <a:xfrm>
            <a:off x="1593913" y="2954743"/>
            <a:ext cx="9408383" cy="34163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 stations &lt;-  </a:t>
            </a:r>
            <a:r>
              <a:rPr lang="en-US" sz="1200" dirty="0" err="1">
                <a:latin typeface="Lucida Console" panose="020B0609040504020204" pitchFamily="49" charset="0"/>
              </a:rPr>
              <a:t>ggplot</a:t>
            </a:r>
            <a:r>
              <a:rPr lang="en-US" sz="1200" dirty="0">
                <a:latin typeface="Lucida Console" panose="020B0609040504020204" pitchFamily="49" charset="0"/>
              </a:rPr>
              <a:t>()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geom_polygon</a:t>
            </a:r>
            <a:r>
              <a:rPr lang="en-US" sz="1200" dirty="0">
                <a:latin typeface="Lucida Console" panose="020B0609040504020204" pitchFamily="49" charset="0"/>
              </a:rPr>
              <a:t>(data = map, </a:t>
            </a:r>
            <a:r>
              <a:rPr lang="en-US" sz="1200" dirty="0" err="1">
                <a:latin typeface="Lucida Console" panose="020B0609040504020204" pitchFamily="49" charset="0"/>
              </a:rPr>
              <a:t>aes</a:t>
            </a:r>
            <a:r>
              <a:rPr lang="en-US" sz="1200" dirty="0">
                <a:latin typeface="Lucida Console" panose="020B0609040504020204" pitchFamily="49" charset="0"/>
              </a:rPr>
              <a:t>(x=long, y = </a:t>
            </a:r>
            <a:r>
              <a:rPr lang="en-US" sz="1200" dirty="0" err="1">
                <a:latin typeface="Lucida Console" panose="020B0609040504020204" pitchFamily="49" charset="0"/>
              </a:rPr>
              <a:t>lat</a:t>
            </a:r>
            <a:r>
              <a:rPr lang="en-US" sz="1200" dirty="0">
                <a:latin typeface="Lucida Console" panose="020B0609040504020204" pitchFamily="49" charset="0"/>
              </a:rPr>
              <a:t>, group = group), fill = "grey", color = "black")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coord_fixed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xlim</a:t>
            </a:r>
            <a:r>
              <a:rPr lang="en-US" sz="1200" dirty="0">
                <a:latin typeface="Lucida Console" panose="020B0609040504020204" pitchFamily="49" charset="0"/>
              </a:rPr>
              <a:t> = c(-127, -116),</a:t>
            </a:r>
            <a:r>
              <a:rPr lang="en-US" sz="1200" dirty="0" err="1">
                <a:latin typeface="Lucida Console" panose="020B0609040504020204" pitchFamily="49" charset="0"/>
              </a:rPr>
              <a:t>ylim</a:t>
            </a:r>
            <a:r>
              <a:rPr lang="en-US" sz="1200" dirty="0">
                <a:latin typeface="Lucida Console" panose="020B0609040504020204" pitchFamily="49" charset="0"/>
              </a:rPr>
              <a:t>= c(28,37), 1.3)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xlab</a:t>
            </a:r>
            <a:r>
              <a:rPr lang="en-US" sz="1200" dirty="0">
                <a:latin typeface="Lucida Console" panose="020B0609040504020204" pitchFamily="49" charset="0"/>
              </a:rPr>
              <a:t>("Longitude") + </a:t>
            </a:r>
            <a:r>
              <a:rPr lang="en-US" sz="1200" dirty="0" err="1">
                <a:latin typeface="Lucida Console" panose="020B0609040504020204" pitchFamily="49" charset="0"/>
              </a:rPr>
              <a:t>ylab</a:t>
            </a:r>
            <a:r>
              <a:rPr lang="en-US" sz="1200" dirty="0">
                <a:latin typeface="Lucida Console" panose="020B0609040504020204" pitchFamily="49" charset="0"/>
              </a:rPr>
              <a:t>("Latitude")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geom_point</a:t>
            </a:r>
            <a:r>
              <a:rPr lang="en-US" sz="1200" dirty="0">
                <a:latin typeface="Lucida Console" panose="020B0609040504020204" pitchFamily="49" charset="0"/>
              </a:rPr>
              <a:t>(data = </a:t>
            </a:r>
            <a:r>
              <a:rPr lang="en-US" sz="1200" dirty="0" err="1">
                <a:latin typeface="Lucida Console" panose="020B0609040504020204" pitchFamily="49" charset="0"/>
              </a:rPr>
              <a:t>som_maps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 err="1">
                <a:latin typeface="Lucida Console" panose="020B0609040504020204" pitchFamily="49" charset="0"/>
              </a:rPr>
              <a:t>aes</a:t>
            </a:r>
            <a:r>
              <a:rPr lang="en-US" sz="1200" dirty="0">
                <a:latin typeface="Lucida Console" panose="020B0609040504020204" pitchFamily="49" charset="0"/>
              </a:rPr>
              <a:t> (x = long, y = </a:t>
            </a:r>
            <a:r>
              <a:rPr lang="en-US" sz="1200" dirty="0" err="1">
                <a:latin typeface="Lucida Console" panose="020B0609040504020204" pitchFamily="49" charset="0"/>
              </a:rPr>
              <a:t>lat</a:t>
            </a:r>
            <a:r>
              <a:rPr lang="en-US" sz="1200" dirty="0">
                <a:latin typeface="Lucida Console" panose="020B0609040504020204" pitchFamily="49" charset="0"/>
              </a:rPr>
              <a:t>, fill = </a:t>
            </a:r>
            <a:r>
              <a:rPr lang="en-US" sz="1200" dirty="0" err="1">
                <a:latin typeface="Lucida Console" panose="020B0609040504020204" pitchFamily="49" charset="0"/>
              </a:rPr>
              <a:t>n_samps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color = "black", size = 6, stroke = 0.1, shape = 21)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scale_fill_gradient</a:t>
            </a:r>
            <a:r>
              <a:rPr lang="en-US" sz="1200" dirty="0">
                <a:latin typeface="Lucida Console" panose="020B0609040504020204" pitchFamily="49" charset="0"/>
              </a:rPr>
              <a:t>(name = "# of Samples", low = "white", high = "red")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theme(</a:t>
            </a:r>
            <a:r>
              <a:rPr lang="en-US" sz="1200" dirty="0" err="1">
                <a:latin typeface="Lucida Console" panose="020B0609040504020204" pitchFamily="49" charset="0"/>
              </a:rPr>
              <a:t>panel.background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panel.border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element_rect</a:t>
            </a:r>
            <a:r>
              <a:rPr lang="en-US" sz="1200" dirty="0">
                <a:latin typeface="Lucida Console" panose="020B0609040504020204" pitchFamily="49" charset="0"/>
              </a:rPr>
              <a:t>(fill = </a:t>
            </a:r>
            <a:r>
              <a:rPr lang="en-US" sz="1200" dirty="0" err="1">
                <a:latin typeface="Lucida Console" panose="020B0609040504020204" pitchFamily="49" charset="0"/>
              </a:rPr>
              <a:t>NA,colour</a:t>
            </a:r>
            <a:r>
              <a:rPr lang="en-US" sz="1200" dirty="0">
                <a:latin typeface="Lucida Console" panose="020B0609040504020204" pitchFamily="49" charset="0"/>
              </a:rPr>
              <a:t> = "black", </a:t>
            </a:r>
            <a:r>
              <a:rPr lang="en-US" sz="1200" dirty="0" err="1">
                <a:latin typeface="Lucida Console" panose="020B0609040504020204" pitchFamily="49" charset="0"/>
              </a:rPr>
              <a:t>linetype</a:t>
            </a:r>
            <a:r>
              <a:rPr lang="en-US" sz="1200" dirty="0">
                <a:latin typeface="Lucida Console" panose="020B0609040504020204" pitchFamily="49" charset="0"/>
              </a:rPr>
              <a:t> = "solid"),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plot.title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11</a:t>
            </a:r>
            <a:r>
              <a:rPr lang="en-US" sz="1200" dirty="0">
                <a:latin typeface="Lucida Console" panose="020B0609040504020204" pitchFamily="49" charset="0"/>
              </a:rPr>
              <a:t>), </a:t>
            </a:r>
            <a:r>
              <a:rPr lang="en-US" sz="1200" dirty="0" err="1">
                <a:latin typeface="Lucida Console" panose="020B0609040504020204" pitchFamily="49" charset="0"/>
              </a:rPr>
              <a:t>axis.line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legend.justification</a:t>
            </a:r>
            <a:r>
              <a:rPr lang="en-US" sz="1200" dirty="0">
                <a:latin typeface="Lucida Console" panose="020B0609040504020204" pitchFamily="49" charset="0"/>
              </a:rPr>
              <a:t>=c(1,1),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legend.position</a:t>
            </a:r>
            <a:r>
              <a:rPr lang="en-US" sz="1200" dirty="0">
                <a:latin typeface="Lucida Console" panose="020B0609040504020204" pitchFamily="49" charset="0"/>
              </a:rPr>
              <a:t>=c(0.97, 0.97),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legend.background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element_rect</a:t>
            </a:r>
            <a:r>
              <a:rPr lang="en-US" sz="1200" dirty="0">
                <a:latin typeface="Lucida Console" panose="020B0609040504020204" pitchFamily="49" charset="0"/>
              </a:rPr>
              <a:t>(fill = "white", color = "black"),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axis.text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11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legend.text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11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axis.title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12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11</a:t>
            </a:r>
            <a:r>
              <a:rPr lang="en-US" sz="1200" dirty="0">
                <a:latin typeface="Lucida Console" panose="020B0609040504020204" pitchFamily="49" charset="0"/>
              </a:rPr>
              <a:t>))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ggtitle</a:t>
            </a:r>
            <a:r>
              <a:rPr lang="en-US" sz="1200" dirty="0">
                <a:latin typeface="Lucida Console" panose="020B0609040504020204" pitchFamily="49" charset="0"/>
              </a:rPr>
              <a:t>("Samples per Station")</a:t>
            </a:r>
          </a:p>
        </p:txBody>
      </p:sp>
    </p:spTree>
    <p:extLst>
      <p:ext uri="{BB962C8B-B14F-4D97-AF65-F5344CB8AC3E}">
        <p14:creationId xmlns:p14="http://schemas.microsoft.com/office/powerpoint/2010/main" val="407789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6D76-36D2-499A-9131-47EB227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do’s and </a:t>
            </a:r>
            <a:r>
              <a:rPr lang="en-US" dirty="0" err="1"/>
              <a:t>DON’ts</a:t>
            </a:r>
            <a:r>
              <a:rPr lang="en-US" dirty="0"/>
              <a:t> of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01B9-8829-4C38-8EC7-90A7658FAA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dirty="0"/>
              <a:t> set the individual font size for each plot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45012-4396-4D46-ACFC-4A517CE8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2228003"/>
            <a:ext cx="5531635" cy="3633047"/>
          </a:xfrm>
        </p:spPr>
        <p:txBody>
          <a:bodyPr anchor="t"/>
          <a:lstStyle/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global variables for font size, point size,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D05C7-A50B-4809-9C58-AB5F6CDD2728}"/>
              </a:ext>
            </a:extLst>
          </p:cNvPr>
          <p:cNvSpPr/>
          <p:nvPr/>
        </p:nvSpPr>
        <p:spPr>
          <a:xfrm>
            <a:off x="1593913" y="2954743"/>
            <a:ext cx="9408383" cy="34163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 stations &lt;-  </a:t>
            </a:r>
            <a:r>
              <a:rPr lang="en-US" sz="1200" dirty="0" err="1">
                <a:latin typeface="Lucida Console" panose="020B0609040504020204" pitchFamily="49" charset="0"/>
              </a:rPr>
              <a:t>ggplot</a:t>
            </a:r>
            <a:r>
              <a:rPr lang="en-US" sz="1200" dirty="0">
                <a:latin typeface="Lucida Console" panose="020B0609040504020204" pitchFamily="49" charset="0"/>
              </a:rPr>
              <a:t>()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geom_polygon</a:t>
            </a:r>
            <a:r>
              <a:rPr lang="en-US" sz="1200" dirty="0">
                <a:latin typeface="Lucida Console" panose="020B0609040504020204" pitchFamily="49" charset="0"/>
              </a:rPr>
              <a:t>(data = map, </a:t>
            </a:r>
            <a:r>
              <a:rPr lang="en-US" sz="1200" dirty="0" err="1">
                <a:latin typeface="Lucida Console" panose="020B0609040504020204" pitchFamily="49" charset="0"/>
              </a:rPr>
              <a:t>aes</a:t>
            </a:r>
            <a:r>
              <a:rPr lang="en-US" sz="1200" dirty="0">
                <a:latin typeface="Lucida Console" panose="020B0609040504020204" pitchFamily="49" charset="0"/>
              </a:rPr>
              <a:t>(x=long, y = </a:t>
            </a:r>
            <a:r>
              <a:rPr lang="en-US" sz="1200" dirty="0" err="1">
                <a:latin typeface="Lucida Console" panose="020B0609040504020204" pitchFamily="49" charset="0"/>
              </a:rPr>
              <a:t>lat</a:t>
            </a:r>
            <a:r>
              <a:rPr lang="en-US" sz="1200" dirty="0">
                <a:latin typeface="Lucida Console" panose="020B0609040504020204" pitchFamily="49" charset="0"/>
              </a:rPr>
              <a:t>, group = group), fill = "grey", color = "black")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coord_fixed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xlim</a:t>
            </a:r>
            <a:r>
              <a:rPr lang="en-US" sz="1200" dirty="0">
                <a:latin typeface="Lucida Console" panose="020B0609040504020204" pitchFamily="49" charset="0"/>
              </a:rPr>
              <a:t> = c(-127, -116),</a:t>
            </a:r>
            <a:r>
              <a:rPr lang="en-US" sz="1200" dirty="0" err="1">
                <a:latin typeface="Lucida Console" panose="020B0609040504020204" pitchFamily="49" charset="0"/>
              </a:rPr>
              <a:t>ylim</a:t>
            </a:r>
            <a:r>
              <a:rPr lang="en-US" sz="1200" dirty="0">
                <a:latin typeface="Lucida Console" panose="020B0609040504020204" pitchFamily="49" charset="0"/>
              </a:rPr>
              <a:t>= c(28,37), 1.3)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xlab</a:t>
            </a:r>
            <a:r>
              <a:rPr lang="en-US" sz="1200" dirty="0">
                <a:latin typeface="Lucida Console" panose="020B0609040504020204" pitchFamily="49" charset="0"/>
              </a:rPr>
              <a:t>("Longitude") + </a:t>
            </a:r>
            <a:r>
              <a:rPr lang="en-US" sz="1200" dirty="0" err="1">
                <a:latin typeface="Lucida Console" panose="020B0609040504020204" pitchFamily="49" charset="0"/>
              </a:rPr>
              <a:t>ylab</a:t>
            </a:r>
            <a:r>
              <a:rPr lang="en-US" sz="1200" dirty="0">
                <a:latin typeface="Lucida Console" panose="020B0609040504020204" pitchFamily="49" charset="0"/>
              </a:rPr>
              <a:t>("Latitude")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geom_point</a:t>
            </a:r>
            <a:r>
              <a:rPr lang="en-US" sz="1200" dirty="0">
                <a:latin typeface="Lucida Console" panose="020B0609040504020204" pitchFamily="49" charset="0"/>
              </a:rPr>
              <a:t>(data = </a:t>
            </a:r>
            <a:r>
              <a:rPr lang="en-US" sz="1200" dirty="0" err="1">
                <a:latin typeface="Lucida Console" panose="020B0609040504020204" pitchFamily="49" charset="0"/>
              </a:rPr>
              <a:t>som_maps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 err="1">
                <a:latin typeface="Lucida Console" panose="020B0609040504020204" pitchFamily="49" charset="0"/>
              </a:rPr>
              <a:t>aes</a:t>
            </a:r>
            <a:r>
              <a:rPr lang="en-US" sz="1200" dirty="0">
                <a:latin typeface="Lucida Console" panose="020B0609040504020204" pitchFamily="49" charset="0"/>
              </a:rPr>
              <a:t> (x = long, y = </a:t>
            </a:r>
            <a:r>
              <a:rPr lang="en-US" sz="1200" dirty="0" err="1">
                <a:latin typeface="Lucida Console" panose="020B0609040504020204" pitchFamily="49" charset="0"/>
              </a:rPr>
              <a:t>lat</a:t>
            </a:r>
            <a:r>
              <a:rPr lang="en-US" sz="1200" dirty="0">
                <a:latin typeface="Lucida Console" panose="020B0609040504020204" pitchFamily="49" charset="0"/>
              </a:rPr>
              <a:t>, fill = </a:t>
            </a:r>
            <a:r>
              <a:rPr lang="en-US" sz="1200" dirty="0" err="1">
                <a:latin typeface="Lucida Console" panose="020B0609040504020204" pitchFamily="49" charset="0"/>
              </a:rPr>
              <a:t>n_samps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color = "black", size = 6, stroke = 0.1, shape = 21)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scale_fill_gradient</a:t>
            </a:r>
            <a:r>
              <a:rPr lang="en-US" sz="1200" dirty="0">
                <a:latin typeface="Lucida Console" panose="020B0609040504020204" pitchFamily="49" charset="0"/>
              </a:rPr>
              <a:t>(name = "# of Samples", low = "white", high = "red")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theme(</a:t>
            </a:r>
            <a:r>
              <a:rPr lang="en-US" sz="1200" dirty="0" err="1">
                <a:latin typeface="Lucida Console" panose="020B0609040504020204" pitchFamily="49" charset="0"/>
              </a:rPr>
              <a:t>panel.background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panel.border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element_rect</a:t>
            </a:r>
            <a:r>
              <a:rPr lang="en-US" sz="1200" dirty="0">
                <a:latin typeface="Lucida Console" panose="020B0609040504020204" pitchFamily="49" charset="0"/>
              </a:rPr>
              <a:t>(fill = </a:t>
            </a:r>
            <a:r>
              <a:rPr lang="en-US" sz="1200" dirty="0" err="1">
                <a:latin typeface="Lucida Console" panose="020B0609040504020204" pitchFamily="49" charset="0"/>
              </a:rPr>
              <a:t>NA,colour</a:t>
            </a:r>
            <a:r>
              <a:rPr lang="en-US" sz="1200" dirty="0">
                <a:latin typeface="Lucida Console" panose="020B0609040504020204" pitchFamily="49" charset="0"/>
              </a:rPr>
              <a:t> = "black", </a:t>
            </a:r>
            <a:r>
              <a:rPr lang="en-US" sz="1200" dirty="0" err="1">
                <a:latin typeface="Lucida Console" panose="020B0609040504020204" pitchFamily="49" charset="0"/>
              </a:rPr>
              <a:t>linetype</a:t>
            </a:r>
            <a:r>
              <a:rPr lang="en-US" sz="1200" dirty="0">
                <a:latin typeface="Lucida Console" panose="020B0609040504020204" pitchFamily="49" charset="0"/>
              </a:rPr>
              <a:t> = "solid"),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plot.title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11</a:t>
            </a:r>
            <a:r>
              <a:rPr lang="en-US" sz="1200" dirty="0">
                <a:latin typeface="Lucida Console" panose="020B0609040504020204" pitchFamily="49" charset="0"/>
              </a:rPr>
              <a:t>), </a:t>
            </a:r>
            <a:r>
              <a:rPr lang="en-US" sz="1200" dirty="0" err="1">
                <a:latin typeface="Lucida Console" panose="020B0609040504020204" pitchFamily="49" charset="0"/>
              </a:rPr>
              <a:t>axis.line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legend.justification</a:t>
            </a:r>
            <a:r>
              <a:rPr lang="en-US" sz="1200" dirty="0">
                <a:latin typeface="Lucida Console" panose="020B0609040504020204" pitchFamily="49" charset="0"/>
              </a:rPr>
              <a:t>=c(1,1),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legend.position</a:t>
            </a:r>
            <a:r>
              <a:rPr lang="en-US" sz="1200" dirty="0">
                <a:latin typeface="Lucida Console" panose="020B0609040504020204" pitchFamily="49" charset="0"/>
              </a:rPr>
              <a:t>=c(0.97, 0.97),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legend.background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element_rect</a:t>
            </a:r>
            <a:r>
              <a:rPr lang="en-US" sz="1200" dirty="0">
                <a:latin typeface="Lucida Console" panose="020B0609040504020204" pitchFamily="49" charset="0"/>
              </a:rPr>
              <a:t>(fill = "white", color = "black"),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axis.text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11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legend.text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11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axis.title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12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size = 11</a:t>
            </a:r>
            <a:r>
              <a:rPr lang="en-US" sz="1200" dirty="0">
                <a:latin typeface="Lucida Console" panose="020B0609040504020204" pitchFamily="49" charset="0"/>
              </a:rPr>
              <a:t>))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ggtitle</a:t>
            </a:r>
            <a:r>
              <a:rPr lang="en-US" sz="1200" dirty="0">
                <a:latin typeface="Lucida Console" panose="020B0609040504020204" pitchFamily="49" charset="0"/>
              </a:rPr>
              <a:t>("Samples per Station")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42F4F-AAC1-4EB0-A936-C46E86B2EF63}"/>
              </a:ext>
            </a:extLst>
          </p:cNvPr>
          <p:cNvSpPr/>
          <p:nvPr/>
        </p:nvSpPr>
        <p:spPr>
          <a:xfrm>
            <a:off x="1593913" y="2954743"/>
            <a:ext cx="9408383" cy="34163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 stations &lt;-  </a:t>
            </a:r>
            <a:r>
              <a:rPr lang="en-US" sz="1200" dirty="0" err="1">
                <a:latin typeface="Lucida Console" panose="020B0609040504020204" pitchFamily="49" charset="0"/>
              </a:rPr>
              <a:t>ggplot</a:t>
            </a:r>
            <a:r>
              <a:rPr lang="en-US" sz="1200" dirty="0">
                <a:latin typeface="Lucida Console" panose="020B0609040504020204" pitchFamily="49" charset="0"/>
              </a:rPr>
              <a:t>()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geom_polygon</a:t>
            </a:r>
            <a:r>
              <a:rPr lang="en-US" sz="1200" dirty="0">
                <a:latin typeface="Lucida Console" panose="020B0609040504020204" pitchFamily="49" charset="0"/>
              </a:rPr>
              <a:t>(data = map, </a:t>
            </a:r>
            <a:r>
              <a:rPr lang="en-US" sz="1200" dirty="0" err="1">
                <a:latin typeface="Lucida Console" panose="020B0609040504020204" pitchFamily="49" charset="0"/>
              </a:rPr>
              <a:t>aes</a:t>
            </a:r>
            <a:r>
              <a:rPr lang="en-US" sz="1200" dirty="0">
                <a:latin typeface="Lucida Console" panose="020B0609040504020204" pitchFamily="49" charset="0"/>
              </a:rPr>
              <a:t>(x=long, y = </a:t>
            </a:r>
            <a:r>
              <a:rPr lang="en-US" sz="1200" dirty="0" err="1">
                <a:latin typeface="Lucida Console" panose="020B0609040504020204" pitchFamily="49" charset="0"/>
              </a:rPr>
              <a:t>lat</a:t>
            </a:r>
            <a:r>
              <a:rPr lang="en-US" sz="1200" dirty="0">
                <a:latin typeface="Lucida Console" panose="020B0609040504020204" pitchFamily="49" charset="0"/>
              </a:rPr>
              <a:t>, group = group), fill = "grey", color = "black")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coord_fixed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xlim</a:t>
            </a:r>
            <a:r>
              <a:rPr lang="en-US" sz="1200" dirty="0">
                <a:latin typeface="Lucida Console" panose="020B0609040504020204" pitchFamily="49" charset="0"/>
              </a:rPr>
              <a:t> = c(-127, -116),</a:t>
            </a:r>
            <a:r>
              <a:rPr lang="en-US" sz="1200" dirty="0" err="1">
                <a:latin typeface="Lucida Console" panose="020B0609040504020204" pitchFamily="49" charset="0"/>
              </a:rPr>
              <a:t>ylim</a:t>
            </a:r>
            <a:r>
              <a:rPr lang="en-US" sz="1200" dirty="0">
                <a:latin typeface="Lucida Console" panose="020B0609040504020204" pitchFamily="49" charset="0"/>
              </a:rPr>
              <a:t>= c(28,37), 1.3)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xlab</a:t>
            </a:r>
            <a:r>
              <a:rPr lang="en-US" sz="1200" dirty="0">
                <a:latin typeface="Lucida Console" panose="020B0609040504020204" pitchFamily="49" charset="0"/>
              </a:rPr>
              <a:t>("Longitude") + </a:t>
            </a:r>
            <a:r>
              <a:rPr lang="en-US" sz="1200" dirty="0" err="1">
                <a:latin typeface="Lucida Console" panose="020B0609040504020204" pitchFamily="49" charset="0"/>
              </a:rPr>
              <a:t>ylab</a:t>
            </a:r>
            <a:r>
              <a:rPr lang="en-US" sz="1200" dirty="0">
                <a:latin typeface="Lucida Console" panose="020B0609040504020204" pitchFamily="49" charset="0"/>
              </a:rPr>
              <a:t>("Latitude")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geom_point</a:t>
            </a:r>
            <a:r>
              <a:rPr lang="en-US" sz="1200" dirty="0">
                <a:latin typeface="Lucida Console" panose="020B0609040504020204" pitchFamily="49" charset="0"/>
              </a:rPr>
              <a:t>(data = </a:t>
            </a:r>
            <a:r>
              <a:rPr lang="en-US" sz="1200" dirty="0" err="1">
                <a:latin typeface="Lucida Console" panose="020B0609040504020204" pitchFamily="49" charset="0"/>
              </a:rPr>
              <a:t>som_maps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 err="1">
                <a:latin typeface="Lucida Console" panose="020B0609040504020204" pitchFamily="49" charset="0"/>
              </a:rPr>
              <a:t>aes</a:t>
            </a:r>
            <a:r>
              <a:rPr lang="en-US" sz="1200" dirty="0">
                <a:latin typeface="Lucida Console" panose="020B0609040504020204" pitchFamily="49" charset="0"/>
              </a:rPr>
              <a:t> (x = long, y = </a:t>
            </a:r>
            <a:r>
              <a:rPr lang="en-US" sz="1200" dirty="0" err="1">
                <a:latin typeface="Lucida Console" panose="020B0609040504020204" pitchFamily="49" charset="0"/>
              </a:rPr>
              <a:t>lat</a:t>
            </a:r>
            <a:r>
              <a:rPr lang="en-US" sz="1200" dirty="0">
                <a:latin typeface="Lucida Console" panose="020B0609040504020204" pitchFamily="49" charset="0"/>
              </a:rPr>
              <a:t>, fill = </a:t>
            </a:r>
            <a:r>
              <a:rPr lang="en-US" sz="1200" dirty="0" err="1">
                <a:latin typeface="Lucida Console" panose="020B0609040504020204" pitchFamily="49" charset="0"/>
              </a:rPr>
              <a:t>n_samps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color = "black", </a:t>
            </a:r>
            <a:r>
              <a:rPr lang="en-US" sz="12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size =</a:t>
            </a:r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p_size</a:t>
            </a:r>
            <a:r>
              <a:rPr lang="en-US" sz="1200" dirty="0">
                <a:latin typeface="Lucida Console" panose="020B0609040504020204" pitchFamily="49" charset="0"/>
              </a:rPr>
              <a:t>, stroke = 0.1, shape = 21)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scale_fill_gradient</a:t>
            </a:r>
            <a:r>
              <a:rPr lang="en-US" sz="1200" dirty="0">
                <a:latin typeface="Lucida Console" panose="020B0609040504020204" pitchFamily="49" charset="0"/>
              </a:rPr>
              <a:t>(name = "# of Samples", low = "white", high = "red")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theme(</a:t>
            </a:r>
            <a:r>
              <a:rPr lang="en-US" sz="1200" dirty="0" err="1">
                <a:latin typeface="Lucida Console" panose="020B0609040504020204" pitchFamily="49" charset="0"/>
              </a:rPr>
              <a:t>panel.background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panel.border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element_rect</a:t>
            </a:r>
            <a:r>
              <a:rPr lang="en-US" sz="1200" dirty="0">
                <a:latin typeface="Lucida Console" panose="020B0609040504020204" pitchFamily="49" charset="0"/>
              </a:rPr>
              <a:t>(fill = </a:t>
            </a:r>
            <a:r>
              <a:rPr lang="en-US" sz="1200" dirty="0" err="1">
                <a:latin typeface="Lucida Console" panose="020B0609040504020204" pitchFamily="49" charset="0"/>
              </a:rPr>
              <a:t>NA,colour</a:t>
            </a:r>
            <a:r>
              <a:rPr lang="en-US" sz="1200" dirty="0">
                <a:latin typeface="Lucida Console" panose="020B0609040504020204" pitchFamily="49" charset="0"/>
              </a:rPr>
              <a:t> = "black", </a:t>
            </a:r>
            <a:r>
              <a:rPr lang="en-US" sz="1200" dirty="0" err="1">
                <a:latin typeface="Lucida Console" panose="020B0609040504020204" pitchFamily="49" charset="0"/>
              </a:rPr>
              <a:t>linetype</a:t>
            </a:r>
            <a:r>
              <a:rPr lang="en-US" sz="1200" dirty="0">
                <a:latin typeface="Lucida Console" panose="020B0609040504020204" pitchFamily="49" charset="0"/>
              </a:rPr>
              <a:t> = "solid"),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plot.title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size = </a:t>
            </a:r>
            <a:r>
              <a:rPr lang="en-US" sz="1200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t_size</a:t>
            </a:r>
            <a:r>
              <a:rPr lang="en-US" sz="1200" dirty="0">
                <a:latin typeface="Lucida Console" panose="020B0609040504020204" pitchFamily="49" charset="0"/>
              </a:rPr>
              <a:t>), </a:t>
            </a:r>
            <a:r>
              <a:rPr lang="en-US" sz="1200" dirty="0" err="1">
                <a:latin typeface="Lucida Console" panose="020B0609040504020204" pitchFamily="49" charset="0"/>
              </a:rPr>
              <a:t>axis.line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legend.justification</a:t>
            </a:r>
            <a:r>
              <a:rPr lang="en-US" sz="1200" dirty="0">
                <a:latin typeface="Lucida Console" panose="020B0609040504020204" pitchFamily="49" charset="0"/>
              </a:rPr>
              <a:t>=c(1,1),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legend.position</a:t>
            </a:r>
            <a:r>
              <a:rPr lang="en-US" sz="1200" dirty="0">
                <a:latin typeface="Lucida Console" panose="020B0609040504020204" pitchFamily="49" charset="0"/>
              </a:rPr>
              <a:t>=c(0.97, 0.97),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legend.background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element_rect</a:t>
            </a:r>
            <a:r>
              <a:rPr lang="en-US" sz="1200" dirty="0">
                <a:latin typeface="Lucida Console" panose="020B0609040504020204" pitchFamily="49" charset="0"/>
              </a:rPr>
              <a:t>(fill = "white", color = "black"),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axis.text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size = </a:t>
            </a:r>
            <a:r>
              <a:rPr lang="en-US" sz="1200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t_size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legend.text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size = </a:t>
            </a:r>
            <a:r>
              <a:rPr lang="en-US" sz="1200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t_size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axis.title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size = </a:t>
            </a:r>
            <a:r>
              <a:rPr lang="en-US" sz="1200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t_size</a:t>
            </a:r>
            <a:r>
              <a:rPr lang="en-US" sz="1200" dirty="0">
                <a:latin typeface="Lucida Console" panose="020B0609040504020204" pitchFamily="49" charset="0"/>
              </a:rPr>
              <a:t>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legend.title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size = </a:t>
            </a:r>
            <a:r>
              <a:rPr lang="en-US" sz="1200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t_size</a:t>
            </a:r>
            <a:r>
              <a:rPr lang="en-US" sz="1200" dirty="0">
                <a:latin typeface="Lucida Console" panose="020B0609040504020204" pitchFamily="49" charset="0"/>
              </a:rPr>
              <a:t>))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ggtitle</a:t>
            </a:r>
            <a:r>
              <a:rPr lang="en-US" sz="1200" dirty="0">
                <a:latin typeface="Lucida Console" panose="020B0609040504020204" pitchFamily="49" charset="0"/>
              </a:rPr>
              <a:t>("Samples per Station")</a:t>
            </a:r>
          </a:p>
        </p:txBody>
      </p:sp>
    </p:spTree>
    <p:extLst>
      <p:ext uri="{BB962C8B-B14F-4D97-AF65-F5344CB8AC3E}">
        <p14:creationId xmlns:p14="http://schemas.microsoft.com/office/powerpoint/2010/main" val="26862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6D76-36D2-499A-9131-47EB227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do’s and </a:t>
            </a:r>
            <a:r>
              <a:rPr lang="en-US" dirty="0" err="1"/>
              <a:t>DON’ts</a:t>
            </a:r>
            <a:r>
              <a:rPr lang="en-US" dirty="0"/>
              <a:t> of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01B9-8829-4C38-8EC7-90A7658FAA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dirty="0"/>
              <a:t> set the individual font size for each plot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b="1" dirty="0"/>
              <a:t> </a:t>
            </a:r>
            <a:r>
              <a:rPr lang="en-US" dirty="0"/>
              <a:t>make plots super specific if you can help it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45012-4396-4D46-ACFC-4A517CE8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2228003"/>
            <a:ext cx="5531635" cy="3633047"/>
          </a:xfrm>
        </p:spPr>
        <p:txBody>
          <a:bodyPr anchor="t"/>
          <a:lstStyle/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global variables for font size, point size,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8C463-08A8-4D98-BDAF-4F35A7EB4143}"/>
              </a:ext>
            </a:extLst>
          </p:cNvPr>
          <p:cNvSpPr/>
          <p:nvPr/>
        </p:nvSpPr>
        <p:spPr>
          <a:xfrm>
            <a:off x="1116950" y="4029336"/>
            <a:ext cx="9773265" cy="178758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 reg_plot_cluster_1 &lt;- </a:t>
            </a:r>
            <a:r>
              <a:rPr lang="en-US" sz="1200" dirty="0" err="1">
                <a:latin typeface="Lucida Console" panose="020B0609040504020204" pitchFamily="49" charset="0"/>
              </a:rPr>
              <a:t>ggplot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som_plots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 err="1">
                <a:latin typeface="Lucida Console" panose="020B0609040504020204" pitchFamily="49" charset="0"/>
              </a:rPr>
              <a:t>aes</a:t>
            </a:r>
            <a:r>
              <a:rPr lang="en-US" sz="1200" dirty="0">
                <a:latin typeface="Lucida Console" panose="020B0609040504020204" pitchFamily="49" charset="0"/>
              </a:rPr>
              <a:t>(x = NO3_uM, y = </a:t>
            </a:r>
            <a:r>
              <a:rPr lang="en-US" sz="1200" dirty="0" err="1">
                <a:latin typeface="Lucida Console" panose="020B0609040504020204" pitchFamily="49" charset="0"/>
              </a:rPr>
              <a:t>freq</a:t>
            </a:r>
            <a:r>
              <a:rPr lang="en-US" sz="1200" dirty="0">
                <a:latin typeface="Lucida Console" panose="020B0609040504020204" pitchFamily="49" charset="0"/>
              </a:rPr>
              <a:t>, color = cluster_1))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geom_point</a:t>
            </a:r>
            <a:r>
              <a:rPr lang="en-US" sz="1200" dirty="0">
                <a:latin typeface="Lucida Console" panose="020B0609040504020204" pitchFamily="49" charset="0"/>
              </a:rPr>
              <a:t>()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stat_smooth</a:t>
            </a:r>
            <a:r>
              <a:rPr lang="en-US" sz="1200" dirty="0">
                <a:latin typeface="Lucida Console" panose="020B0609040504020204" pitchFamily="49" charset="0"/>
              </a:rPr>
              <a:t>(method="</a:t>
            </a:r>
            <a:r>
              <a:rPr lang="en-US" sz="1200" dirty="0" err="1">
                <a:latin typeface="Lucida Console" panose="020B0609040504020204" pitchFamily="49" charset="0"/>
              </a:rPr>
              <a:t>glm</a:t>
            </a:r>
            <a:r>
              <a:rPr lang="en-US" sz="1200" dirty="0">
                <a:latin typeface="Lucida Console" panose="020B0609040504020204" pitchFamily="49" charset="0"/>
              </a:rPr>
              <a:t>", </a:t>
            </a:r>
            <a:r>
              <a:rPr lang="en-US" sz="1200" dirty="0" err="1">
                <a:latin typeface="Lucida Console" panose="020B0609040504020204" pitchFamily="49" charset="0"/>
              </a:rPr>
              <a:t>method.args</a:t>
            </a:r>
            <a:r>
              <a:rPr lang="en-US" sz="1200" dirty="0">
                <a:latin typeface="Lucida Console" panose="020B0609040504020204" pitchFamily="49" charset="0"/>
              </a:rPr>
              <a:t> = list(family = "binomial"))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theme(</a:t>
            </a:r>
            <a:r>
              <a:rPr lang="en-US" sz="1200" dirty="0" err="1">
                <a:latin typeface="Lucida Console" panose="020B0609040504020204" pitchFamily="49" charset="0"/>
              </a:rPr>
              <a:t>legend.title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panel.background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		</a:t>
            </a:r>
            <a:r>
              <a:rPr lang="en-US" sz="1200" dirty="0" err="1">
                <a:latin typeface="Lucida Console" panose="020B0609040504020204" pitchFamily="49" charset="0"/>
              </a:rPr>
              <a:t>panel.border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element_rect</a:t>
            </a:r>
            <a:r>
              <a:rPr lang="en-US" sz="1200" dirty="0">
                <a:latin typeface="Lucida Console" panose="020B0609040504020204" pitchFamily="49" charset="0"/>
              </a:rPr>
              <a:t>(fill = NA, color = "black"),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plot.title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hjust</a:t>
            </a:r>
            <a:r>
              <a:rPr lang="en-US" sz="1200" dirty="0">
                <a:latin typeface="Lucida Console" panose="020B0609040504020204" pitchFamily="49" charset="0"/>
              </a:rPr>
              <a:t> = 0.5))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xlab</a:t>
            </a:r>
            <a:r>
              <a:rPr lang="en-US" sz="1200" dirty="0">
                <a:latin typeface="Lucida Console" panose="020B0609040504020204" pitchFamily="49" charset="0"/>
              </a:rPr>
              <a:t>() + </a:t>
            </a:r>
            <a:r>
              <a:rPr lang="en-US" sz="1200" dirty="0" err="1">
                <a:latin typeface="Lucida Console" panose="020B0609040504020204" pitchFamily="49" charset="0"/>
              </a:rPr>
              <a:t>ylab</a:t>
            </a:r>
            <a:r>
              <a:rPr lang="en-US" sz="1200" dirty="0">
                <a:latin typeface="Lucida Console" panose="020B0609040504020204" pitchFamily="49" charset="0"/>
              </a:rPr>
              <a:t>("Frequency")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scale_color_manual</a:t>
            </a:r>
            <a:r>
              <a:rPr lang="en-US" sz="1200" dirty="0">
                <a:latin typeface="Lucida Console" panose="020B0609040504020204" pitchFamily="49" charset="0"/>
              </a:rPr>
              <a:t>(values = c("red", "blue")) + </a:t>
            </a:r>
            <a:r>
              <a:rPr lang="en-US" sz="1200" dirty="0" err="1">
                <a:latin typeface="Lucida Console" panose="020B0609040504020204" pitchFamily="49" charset="0"/>
              </a:rPr>
              <a:t>ggtitle</a:t>
            </a:r>
            <a:r>
              <a:rPr lang="en-US" sz="1200" dirty="0">
                <a:latin typeface="Lucida Console" panose="020B0609040504020204" pitchFamily="49" charset="0"/>
              </a:rPr>
              <a:t>(“NO3 ~ Cluster 1 Regression Plot”)</a:t>
            </a:r>
          </a:p>
        </p:txBody>
      </p:sp>
    </p:spTree>
    <p:extLst>
      <p:ext uri="{BB962C8B-B14F-4D97-AF65-F5344CB8AC3E}">
        <p14:creationId xmlns:p14="http://schemas.microsoft.com/office/powerpoint/2010/main" val="15229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4976-A906-4DED-85C0-2AFAE9D8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Multi-panel GGplots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640FE-442C-4058-A2F3-23EB0161FA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multi-panel </a:t>
            </a:r>
            <a:r>
              <a:rPr lang="en-US" dirty="0" err="1"/>
              <a:t>ggplot</a:t>
            </a:r>
            <a:r>
              <a:rPr lang="en-US" dirty="0"/>
              <a:t> packages are NOT intuitive</a:t>
            </a:r>
          </a:p>
          <a:p>
            <a:endParaRPr lang="en-US" dirty="0"/>
          </a:p>
          <a:p>
            <a:r>
              <a:rPr lang="en-US" dirty="0"/>
              <a:t>Things are customizable but it you may spend hours finding the right function/command to do what you want</a:t>
            </a:r>
          </a:p>
          <a:p>
            <a:endParaRPr lang="en-US" dirty="0"/>
          </a:p>
          <a:p>
            <a:r>
              <a:rPr lang="en-US" dirty="0"/>
              <a:t>Patchwork is both intuitive and highly customizable!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305E99-F8E3-4F45-A54B-302A5588B3AE}"/>
              </a:ext>
            </a:extLst>
          </p:cNvPr>
          <p:cNvGrpSpPr/>
          <p:nvPr/>
        </p:nvGrpSpPr>
        <p:grpSpPr>
          <a:xfrm>
            <a:off x="7376160" y="2228003"/>
            <a:ext cx="3347176" cy="3975463"/>
            <a:chOff x="7933509" y="2228003"/>
            <a:chExt cx="3347176" cy="3975463"/>
          </a:xfrm>
        </p:grpSpPr>
        <p:pic>
          <p:nvPicPr>
            <p:cNvPr id="1026" name="Picture 2" descr="Expanding brain Blank Template - Imgflip">
              <a:extLst>
                <a:ext uri="{FF2B5EF4-FFF2-40B4-BE49-F238E27FC236}">
                  <a16:creationId xmlns:a16="http://schemas.microsoft.com/office/drawing/2014/main" id="{88296ED1-C9AA-4649-8003-625EEC519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204" y="2228003"/>
              <a:ext cx="3144481" cy="397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1BDA35-5F13-4DD1-910B-A1DF057BA4DC}"/>
                </a:ext>
              </a:extLst>
            </p:cNvPr>
            <p:cNvSpPr txBox="1"/>
            <p:nvPr/>
          </p:nvSpPr>
          <p:spPr>
            <a:xfrm>
              <a:off x="7933509" y="2463134"/>
              <a:ext cx="18375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“Nature doesn’t accept plots made in Kid Pix?”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40F061-71CE-4EE9-B337-76ED0BFD6918}"/>
                </a:ext>
              </a:extLst>
            </p:cNvPr>
            <p:cNvSpPr txBox="1"/>
            <p:nvPr/>
          </p:nvSpPr>
          <p:spPr>
            <a:xfrm>
              <a:off x="7933509" y="3296312"/>
              <a:ext cx="18375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Making individual </a:t>
              </a:r>
              <a:r>
                <a:rPr lang="en-US" sz="1000" dirty="0" err="1"/>
                <a:t>ggplots</a:t>
              </a:r>
              <a:r>
                <a:rPr lang="en-US" sz="1000" dirty="0"/>
                <a:t> and then begging your friend that has a pirated version of Adobe Illustrator to combine them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90F397-1003-46B2-B2C0-801B1F4912B4}"/>
                </a:ext>
              </a:extLst>
            </p:cNvPr>
            <p:cNvSpPr txBox="1"/>
            <p:nvPr/>
          </p:nvSpPr>
          <p:spPr>
            <a:xfrm>
              <a:off x="7968343" y="4386641"/>
              <a:ext cx="176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“There are packages that combine multiple </a:t>
              </a:r>
              <a:r>
                <a:rPr lang="en-US" sz="1200" dirty="0" err="1"/>
                <a:t>ggplots</a:t>
              </a:r>
              <a:r>
                <a:rPr lang="en-US" sz="1200" dirty="0"/>
                <a:t>?”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06DBB5-ED8D-40FC-8A84-0CAD41D5FF98}"/>
                </a:ext>
              </a:extLst>
            </p:cNvPr>
            <p:cNvSpPr txBox="1"/>
            <p:nvPr/>
          </p:nvSpPr>
          <p:spPr>
            <a:xfrm>
              <a:off x="8003177" y="5584051"/>
              <a:ext cx="1767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Patchwork!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3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6D76-36D2-499A-9131-47EB227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do’s and </a:t>
            </a:r>
            <a:r>
              <a:rPr lang="en-US" dirty="0" err="1"/>
              <a:t>DON’ts</a:t>
            </a:r>
            <a:r>
              <a:rPr lang="en-US" dirty="0"/>
              <a:t> of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01B9-8829-4C38-8EC7-90A7658FAA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dirty="0"/>
              <a:t> set the individual font size for each plot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b="1" dirty="0"/>
              <a:t> </a:t>
            </a:r>
            <a:r>
              <a:rPr lang="en-US" dirty="0"/>
              <a:t>make plots super specific if you can help it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45012-4396-4D46-ACFC-4A517CE8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2228003"/>
            <a:ext cx="5531635" cy="3633047"/>
          </a:xfrm>
        </p:spPr>
        <p:txBody>
          <a:bodyPr anchor="t"/>
          <a:lstStyle/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global variables for font size, point size,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plots as general as you can!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8C463-08A8-4D98-BDAF-4F35A7EB4143}"/>
              </a:ext>
            </a:extLst>
          </p:cNvPr>
          <p:cNvSpPr/>
          <p:nvPr/>
        </p:nvSpPr>
        <p:spPr>
          <a:xfrm>
            <a:off x="1116950" y="4029336"/>
            <a:ext cx="9773265" cy="178758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 reg_plot_cluster_1 &lt;- </a:t>
            </a:r>
            <a:r>
              <a:rPr lang="en-US" sz="1200" dirty="0" err="1">
                <a:latin typeface="Lucida Console" panose="020B0609040504020204" pitchFamily="49" charset="0"/>
              </a:rPr>
              <a:t>ggplot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som_plots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dirty="0" err="1">
                <a:latin typeface="Lucida Console" panose="020B0609040504020204" pitchFamily="49" charset="0"/>
              </a:rPr>
              <a:t>aes</a:t>
            </a:r>
            <a:r>
              <a:rPr lang="en-US" sz="1200" dirty="0">
                <a:latin typeface="Lucida Console" panose="020B0609040504020204" pitchFamily="49" charset="0"/>
              </a:rPr>
              <a:t>(x = NO3_uM, y = </a:t>
            </a:r>
            <a:r>
              <a:rPr lang="en-US" sz="1200" dirty="0" err="1">
                <a:latin typeface="Lucida Console" panose="020B0609040504020204" pitchFamily="49" charset="0"/>
              </a:rPr>
              <a:t>freq</a:t>
            </a:r>
            <a:r>
              <a:rPr lang="en-US" sz="1200" dirty="0">
                <a:latin typeface="Lucida Console" panose="020B0609040504020204" pitchFamily="49" charset="0"/>
              </a:rPr>
              <a:t>, color = cluster_1))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geom_point</a:t>
            </a:r>
            <a:r>
              <a:rPr lang="en-US" sz="1200" dirty="0">
                <a:latin typeface="Lucida Console" panose="020B0609040504020204" pitchFamily="49" charset="0"/>
              </a:rPr>
              <a:t>()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stat_smooth</a:t>
            </a:r>
            <a:r>
              <a:rPr lang="en-US" sz="1200" dirty="0">
                <a:latin typeface="Lucida Console" panose="020B0609040504020204" pitchFamily="49" charset="0"/>
              </a:rPr>
              <a:t>(method="</a:t>
            </a:r>
            <a:r>
              <a:rPr lang="en-US" sz="1200" dirty="0" err="1">
                <a:latin typeface="Lucida Console" panose="020B0609040504020204" pitchFamily="49" charset="0"/>
              </a:rPr>
              <a:t>glm</a:t>
            </a:r>
            <a:r>
              <a:rPr lang="en-US" sz="1200" dirty="0">
                <a:latin typeface="Lucida Console" panose="020B0609040504020204" pitchFamily="49" charset="0"/>
              </a:rPr>
              <a:t>", </a:t>
            </a:r>
            <a:r>
              <a:rPr lang="en-US" sz="1200" dirty="0" err="1">
                <a:latin typeface="Lucida Console" panose="020B0609040504020204" pitchFamily="49" charset="0"/>
              </a:rPr>
              <a:t>method.args</a:t>
            </a:r>
            <a:r>
              <a:rPr lang="en-US" sz="1200" dirty="0">
                <a:latin typeface="Lucida Console" panose="020B0609040504020204" pitchFamily="49" charset="0"/>
              </a:rPr>
              <a:t> = list(family = "binomial"))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theme(</a:t>
            </a:r>
            <a:r>
              <a:rPr lang="en-US" sz="1200" dirty="0" err="1">
                <a:latin typeface="Lucida Console" panose="020B0609040504020204" pitchFamily="49" charset="0"/>
              </a:rPr>
              <a:t>legend.title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panel.background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		</a:t>
            </a:r>
            <a:r>
              <a:rPr lang="en-US" sz="1200" dirty="0" err="1">
                <a:latin typeface="Lucida Console" panose="020B0609040504020204" pitchFamily="49" charset="0"/>
              </a:rPr>
              <a:t>panel.border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element_rect</a:t>
            </a:r>
            <a:r>
              <a:rPr lang="en-US" sz="1200" dirty="0">
                <a:latin typeface="Lucida Console" panose="020B0609040504020204" pitchFamily="49" charset="0"/>
              </a:rPr>
              <a:t>(fill = NA, color = "black"),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plot.title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hjust</a:t>
            </a:r>
            <a:r>
              <a:rPr lang="en-US" sz="1200" dirty="0">
                <a:latin typeface="Lucida Console" panose="020B0609040504020204" pitchFamily="49" charset="0"/>
              </a:rPr>
              <a:t> = 0.5))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xlab</a:t>
            </a:r>
            <a:r>
              <a:rPr lang="en-US" sz="1200" dirty="0">
                <a:latin typeface="Lucida Console" panose="020B0609040504020204" pitchFamily="49" charset="0"/>
              </a:rPr>
              <a:t>() + </a:t>
            </a:r>
            <a:r>
              <a:rPr lang="en-US" sz="1200" dirty="0" err="1">
                <a:latin typeface="Lucida Console" panose="020B0609040504020204" pitchFamily="49" charset="0"/>
              </a:rPr>
              <a:t>ylab</a:t>
            </a:r>
            <a:r>
              <a:rPr lang="en-US" sz="1200" dirty="0">
                <a:latin typeface="Lucida Console" panose="020B0609040504020204" pitchFamily="49" charset="0"/>
              </a:rPr>
              <a:t>("Frequency")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scale_color_manual</a:t>
            </a:r>
            <a:r>
              <a:rPr lang="en-US" sz="1200" dirty="0">
                <a:latin typeface="Lucida Console" panose="020B0609040504020204" pitchFamily="49" charset="0"/>
              </a:rPr>
              <a:t>(values = c("red", "blue")) + </a:t>
            </a:r>
            <a:r>
              <a:rPr lang="en-US" sz="1200" dirty="0" err="1">
                <a:latin typeface="Lucida Console" panose="020B0609040504020204" pitchFamily="49" charset="0"/>
              </a:rPr>
              <a:t>ggtitle</a:t>
            </a:r>
            <a:r>
              <a:rPr lang="en-US" sz="1200" dirty="0">
                <a:latin typeface="Lucida Console" panose="020B0609040504020204" pitchFamily="49" charset="0"/>
              </a:rPr>
              <a:t>(“NO3 ~ Cluster 1 Regression Plot”)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5B9EE2-0A2E-44BA-9647-EF72CC6C3C65}"/>
              </a:ext>
            </a:extLst>
          </p:cNvPr>
          <p:cNvSpPr/>
          <p:nvPr/>
        </p:nvSpPr>
        <p:spPr>
          <a:xfrm>
            <a:off x="1116949" y="3708850"/>
            <a:ext cx="9773265" cy="286232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latin typeface="Lucida Console" panose="020B0609040504020204" pitchFamily="49" charset="0"/>
              </a:rPr>
              <a:t>regression_figure</a:t>
            </a:r>
            <a:r>
              <a:rPr lang="en-US" sz="1200" dirty="0">
                <a:latin typeface="Lucida Console" panose="020B0609040504020204" pitchFamily="49" charset="0"/>
              </a:rPr>
              <a:t> &lt;- function(</a:t>
            </a:r>
            <a:r>
              <a:rPr lang="en-US" sz="1200" dirty="0" err="1">
                <a:latin typeface="Lucida Console" panose="020B0609040504020204" pitchFamily="49" charset="0"/>
              </a:rPr>
              <a:t>glm_file</a:t>
            </a:r>
            <a:r>
              <a:rPr lang="en-US" sz="1200" dirty="0">
                <a:latin typeface="Lucida Console" panose="020B0609040504020204" pitchFamily="49" charset="0"/>
              </a:rPr>
              <a:t> = "output/bacteria_m_euks_16s_glm.Rdata",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      </a:t>
            </a:r>
            <a:r>
              <a:rPr lang="en-US" sz="1200" dirty="0" err="1">
                <a:latin typeface="Lucida Console" panose="020B0609040504020204" pitchFamily="49" charset="0"/>
              </a:rPr>
              <a:t>map_file</a:t>
            </a:r>
            <a:r>
              <a:rPr lang="en-US" sz="1200" dirty="0">
                <a:latin typeface="Lucida Console" panose="020B0609040504020204" pitchFamily="49" charset="0"/>
              </a:rPr>
              <a:t> = "output/bacteria_m_euks_16s_map.Rdata",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      </a:t>
            </a:r>
            <a:r>
              <a:rPr lang="en-US" sz="1200" dirty="0" err="1">
                <a:latin typeface="Lucida Console" panose="020B0609040504020204" pitchFamily="49" charset="0"/>
              </a:rPr>
              <a:t>figure_name</a:t>
            </a:r>
            <a:r>
              <a:rPr lang="en-US" sz="1200" dirty="0">
                <a:latin typeface="Lucida Console" panose="020B0609040504020204" pitchFamily="49" charset="0"/>
              </a:rPr>
              <a:t> = "figures/</a:t>
            </a:r>
            <a:r>
              <a:rPr lang="en-US" sz="1200" dirty="0" err="1">
                <a:latin typeface="Lucida Console" panose="020B0609040504020204" pitchFamily="49" charset="0"/>
              </a:rPr>
              <a:t>glm_plots</a:t>
            </a:r>
            <a:r>
              <a:rPr lang="en-US" sz="1200" dirty="0">
                <a:latin typeface="Lucida Console" panose="020B0609040504020204" pitchFamily="49" charset="0"/>
              </a:rPr>
              <a:t>/bacteria_m_euks_16s_som_",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      main = "16s Bacteria", cluster1 = "Nearshore", cluster2 = "Offshore",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       var = "</a:t>
            </a:r>
            <a:r>
              <a:rPr lang="en-US" sz="1200" dirty="0" err="1">
                <a:latin typeface="Lucida Console" panose="020B0609040504020204" pitchFamily="49" charset="0"/>
              </a:rPr>
              <a:t>NC_mean</a:t>
            </a:r>
            <a:r>
              <a:rPr lang="en-US" sz="1200" dirty="0">
                <a:latin typeface="Lucida Console" panose="020B0609040504020204" pitchFamily="49" charset="0"/>
              </a:rPr>
              <a:t>", </a:t>
            </a:r>
            <a:r>
              <a:rPr lang="en-US" sz="1200" dirty="0" err="1">
                <a:latin typeface="Lucida Console" panose="020B0609040504020204" pitchFamily="49" charset="0"/>
              </a:rPr>
              <a:t>var_name</a:t>
            </a:r>
            <a:r>
              <a:rPr lang="en-US" sz="1200" dirty="0">
                <a:latin typeface="Lucida Console" panose="020B0609040504020204" pitchFamily="49" charset="0"/>
              </a:rPr>
              <a:t> = "Nitracline Depth (m)"){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.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.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.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reg_plot</a:t>
            </a:r>
            <a:r>
              <a:rPr lang="en-US" sz="1200" dirty="0">
                <a:latin typeface="Lucida Console" panose="020B0609040504020204" pitchFamily="49" charset="0"/>
              </a:rPr>
              <a:t> &lt;- </a:t>
            </a:r>
            <a:r>
              <a:rPr lang="en-US" sz="1200" dirty="0" err="1">
                <a:latin typeface="Lucida Console" panose="020B0609040504020204" pitchFamily="49" charset="0"/>
              </a:rPr>
              <a:t>ggplot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som_plots</a:t>
            </a:r>
            <a:r>
              <a:rPr lang="en-US" sz="1200" dirty="0">
                <a:latin typeface="Lucida Console" panose="020B0609040504020204" pitchFamily="49" charset="0"/>
              </a:rPr>
              <a:t>, </a:t>
            </a:r>
            <a:r>
              <a:rPr lang="en-US" sz="1200" b="1" dirty="0" err="1">
                <a:latin typeface="Lucida Console" panose="020B0609040504020204" pitchFamily="49" charset="0"/>
              </a:rPr>
              <a:t>aes_string</a:t>
            </a:r>
            <a:r>
              <a:rPr lang="en-US" sz="1200" b="1" dirty="0">
                <a:latin typeface="Lucida Console" panose="020B0609040504020204" pitchFamily="49" charset="0"/>
              </a:rPr>
              <a:t>(x = var, y = "</a:t>
            </a:r>
            <a:r>
              <a:rPr lang="en-US" sz="1200" b="1" dirty="0" err="1">
                <a:latin typeface="Lucida Console" panose="020B0609040504020204" pitchFamily="49" charset="0"/>
              </a:rPr>
              <a:t>freq</a:t>
            </a:r>
            <a:r>
              <a:rPr lang="en-US" sz="1200" b="1" dirty="0">
                <a:latin typeface="Lucida Console" panose="020B0609040504020204" pitchFamily="49" charset="0"/>
              </a:rPr>
              <a:t>", color = "cluster")</a:t>
            </a:r>
            <a:r>
              <a:rPr lang="en-US" sz="1200" dirty="0">
                <a:latin typeface="Lucida Console" panose="020B0609040504020204" pitchFamily="49" charset="0"/>
              </a:rPr>
              <a:t>) + </a:t>
            </a:r>
            <a:r>
              <a:rPr lang="en-US" sz="1200" dirty="0" err="1">
                <a:latin typeface="Lucida Console" panose="020B0609040504020204" pitchFamily="49" charset="0"/>
              </a:rPr>
              <a:t>geom_point</a:t>
            </a:r>
            <a:r>
              <a:rPr lang="en-US" sz="1200" dirty="0">
                <a:latin typeface="Lucida Console" panose="020B0609040504020204" pitchFamily="49" charset="0"/>
              </a:rPr>
              <a:t>()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stat_smooth</a:t>
            </a:r>
            <a:r>
              <a:rPr lang="en-US" sz="1200" dirty="0">
                <a:latin typeface="Lucida Console" panose="020B0609040504020204" pitchFamily="49" charset="0"/>
              </a:rPr>
              <a:t>(method="</a:t>
            </a:r>
            <a:r>
              <a:rPr lang="en-US" sz="1200" dirty="0" err="1">
                <a:latin typeface="Lucida Console" panose="020B0609040504020204" pitchFamily="49" charset="0"/>
              </a:rPr>
              <a:t>glm</a:t>
            </a:r>
            <a:r>
              <a:rPr lang="en-US" sz="1200" dirty="0">
                <a:latin typeface="Lucida Console" panose="020B0609040504020204" pitchFamily="49" charset="0"/>
              </a:rPr>
              <a:t>", </a:t>
            </a:r>
            <a:r>
              <a:rPr lang="en-US" sz="1200" dirty="0" err="1">
                <a:latin typeface="Lucida Console" panose="020B0609040504020204" pitchFamily="49" charset="0"/>
              </a:rPr>
              <a:t>method.args</a:t>
            </a:r>
            <a:r>
              <a:rPr lang="en-US" sz="1200" dirty="0">
                <a:latin typeface="Lucida Console" panose="020B0609040504020204" pitchFamily="49" charset="0"/>
              </a:rPr>
              <a:t> = list(family = "binomial")) +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theme(</a:t>
            </a:r>
            <a:r>
              <a:rPr lang="en-US" sz="1200" dirty="0" err="1">
                <a:latin typeface="Lucida Console" panose="020B0609040504020204" pitchFamily="49" charset="0"/>
              </a:rPr>
              <a:t>legend.title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panel.background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element_blank</a:t>
            </a:r>
            <a:r>
              <a:rPr lang="en-US" sz="1200" dirty="0">
                <a:latin typeface="Lucida Console" panose="020B0609040504020204" pitchFamily="49" charset="0"/>
              </a:rPr>
              <a:t>(), </a:t>
            </a:r>
            <a:r>
              <a:rPr lang="en-US" sz="1200" dirty="0" err="1">
                <a:latin typeface="Lucida Console" panose="020B0609040504020204" pitchFamily="49" charset="0"/>
              </a:rPr>
              <a:t>panel.border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element_rect</a:t>
            </a:r>
            <a:r>
              <a:rPr lang="en-US" sz="1200" dirty="0">
                <a:latin typeface="Lucida Console" panose="020B0609040504020204" pitchFamily="49" charset="0"/>
              </a:rPr>
              <a:t>(fill = NA, color = "black"),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</a:t>
            </a:r>
            <a:r>
              <a:rPr lang="en-US" sz="1200" dirty="0" err="1">
                <a:latin typeface="Lucida Console" panose="020B0609040504020204" pitchFamily="49" charset="0"/>
              </a:rPr>
              <a:t>plot.title</a:t>
            </a:r>
            <a:r>
              <a:rPr lang="en-US" sz="1200" dirty="0">
                <a:latin typeface="Lucida Console" panose="020B0609040504020204" pitchFamily="49" charset="0"/>
              </a:rPr>
              <a:t> = </a:t>
            </a:r>
            <a:r>
              <a:rPr lang="en-US" sz="1200" dirty="0" err="1">
                <a:latin typeface="Lucida Console" panose="020B0609040504020204" pitchFamily="49" charset="0"/>
              </a:rPr>
              <a:t>element_text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dirty="0" err="1">
                <a:latin typeface="Lucida Console" panose="020B0609040504020204" pitchFamily="49" charset="0"/>
              </a:rPr>
              <a:t>hjust</a:t>
            </a:r>
            <a:r>
              <a:rPr lang="en-US" sz="1200" dirty="0">
                <a:latin typeface="Lucida Console" panose="020B0609040504020204" pitchFamily="49" charset="0"/>
              </a:rPr>
              <a:t> = 0.5))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</a:t>
            </a:r>
            <a:r>
              <a:rPr lang="en-US" sz="1200" dirty="0" err="1">
                <a:latin typeface="Lucida Console" panose="020B0609040504020204" pitchFamily="49" charset="0"/>
              </a:rPr>
              <a:t>xlab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 err="1">
                <a:latin typeface="Lucida Console" panose="020B0609040504020204" pitchFamily="49" charset="0"/>
              </a:rPr>
              <a:t>var_name</a:t>
            </a:r>
            <a:r>
              <a:rPr lang="en-US" sz="1200" dirty="0">
                <a:latin typeface="Lucida Console" panose="020B0609040504020204" pitchFamily="49" charset="0"/>
              </a:rPr>
              <a:t>) + </a:t>
            </a:r>
            <a:r>
              <a:rPr lang="en-US" sz="1200" dirty="0" err="1">
                <a:latin typeface="Lucida Console" panose="020B0609040504020204" pitchFamily="49" charset="0"/>
              </a:rPr>
              <a:t>ylab</a:t>
            </a:r>
            <a:r>
              <a:rPr lang="en-US" sz="1200" dirty="0">
                <a:latin typeface="Lucida Console" panose="020B0609040504020204" pitchFamily="49" charset="0"/>
              </a:rPr>
              <a:t>("Frequency") + </a:t>
            </a:r>
            <a:r>
              <a:rPr lang="en-US" sz="1200" dirty="0" err="1">
                <a:latin typeface="Lucida Console" panose="020B0609040504020204" pitchFamily="49" charset="0"/>
              </a:rPr>
              <a:t>scale_color_manual</a:t>
            </a:r>
            <a:r>
              <a:rPr lang="en-US" sz="1200" dirty="0">
                <a:latin typeface="Lucida Console" panose="020B0609040504020204" pitchFamily="49" charset="0"/>
              </a:rPr>
              <a:t>(values = c("red", "blue")) + </a:t>
            </a:r>
            <a:r>
              <a:rPr lang="en-US" sz="1200" dirty="0" err="1">
                <a:latin typeface="Lucida Console" panose="020B0609040504020204" pitchFamily="49" charset="0"/>
              </a:rPr>
              <a:t>ggtitle</a:t>
            </a:r>
            <a:r>
              <a:rPr lang="en-US" sz="1200" dirty="0">
                <a:latin typeface="Lucida Console" panose="020B0609040504020204" pitchFamily="49" charset="0"/>
              </a:rPr>
              <a:t>(</a:t>
            </a:r>
            <a:r>
              <a:rPr lang="en-US" sz="1200" b="1" dirty="0">
                <a:latin typeface="Lucida Console" panose="020B0609040504020204" pitchFamily="49" charset="0"/>
              </a:rPr>
              <a:t>main</a:t>
            </a:r>
            <a:r>
              <a:rPr lang="en-US" sz="12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76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6D76-36D2-499A-9131-47EB227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do’s and </a:t>
            </a:r>
            <a:r>
              <a:rPr lang="en-US" dirty="0" err="1"/>
              <a:t>DON’ts</a:t>
            </a:r>
            <a:r>
              <a:rPr lang="en-US" dirty="0"/>
              <a:t> of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01B9-8829-4C38-8EC7-90A7658FAA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dirty="0"/>
              <a:t> set the individual font size for each plot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b="1" dirty="0"/>
              <a:t> </a:t>
            </a:r>
            <a:r>
              <a:rPr lang="en-US" dirty="0"/>
              <a:t>make plots super specific if you can help it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45012-4396-4D46-ACFC-4A517CE8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2228003"/>
            <a:ext cx="5531635" cy="3633047"/>
          </a:xfrm>
        </p:spPr>
        <p:txBody>
          <a:bodyPr anchor="t"/>
          <a:lstStyle/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global variables for font size, point size,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plots as general as you can!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5B9EE2-0A2E-44BA-9647-EF72CC6C3C65}"/>
              </a:ext>
            </a:extLst>
          </p:cNvPr>
          <p:cNvSpPr/>
          <p:nvPr/>
        </p:nvSpPr>
        <p:spPr>
          <a:xfrm>
            <a:off x="1155290" y="3554961"/>
            <a:ext cx="9881419" cy="3170099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latin typeface="Lucida Console" panose="020B0609040504020204" pitchFamily="49" charset="0"/>
              </a:rPr>
              <a:t>in_group_list</a:t>
            </a:r>
            <a:r>
              <a:rPr lang="en-US" sz="1000" dirty="0">
                <a:latin typeface="Lucida Console" panose="020B0609040504020204" pitchFamily="49" charset="0"/>
              </a:rPr>
              <a:t> = c("pro_16s", "syne_16s","flavo_16s", "rhodo_16s", "sar_16s", "archaea_16s", "diatom_18sv9","dino_18sv9",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			"syndin_18sv9", "hapto_18sv9", "chloro_18sv9", "metazoa_18sv9”)</a:t>
            </a:r>
          </a:p>
          <a:p>
            <a:endParaRPr lang="en-US" sz="1000" dirty="0">
              <a:latin typeface="Lucida Console" panose="020B0609040504020204" pitchFamily="49" charset="0"/>
            </a:endParaRPr>
          </a:p>
          <a:p>
            <a:r>
              <a:rPr lang="en-US" sz="1000" dirty="0" err="1">
                <a:latin typeface="Lucida Console" panose="020B0609040504020204" pitchFamily="49" charset="0"/>
              </a:rPr>
              <a:t>in_group_names</a:t>
            </a:r>
            <a:r>
              <a:rPr lang="en-US" sz="1000" dirty="0">
                <a:latin typeface="Lucida Console" panose="020B0609040504020204" pitchFamily="49" charset="0"/>
              </a:rPr>
              <a:t> = c("Prochlorococcus", "</a:t>
            </a:r>
            <a:r>
              <a:rPr lang="en-US" sz="1000" dirty="0" err="1">
                <a:latin typeface="Lucida Console" panose="020B0609040504020204" pitchFamily="49" charset="0"/>
              </a:rPr>
              <a:t>Synecococcus</a:t>
            </a:r>
            <a:r>
              <a:rPr lang="en-US" sz="1000" dirty="0">
                <a:latin typeface="Lucida Console" panose="020B0609040504020204" pitchFamily="49" charset="0"/>
              </a:rPr>
              <a:t>", "</a:t>
            </a:r>
            <a:r>
              <a:rPr lang="en-US" sz="1000" dirty="0" err="1">
                <a:latin typeface="Lucida Console" panose="020B0609040504020204" pitchFamily="49" charset="0"/>
              </a:rPr>
              <a:t>Flavobacteriales</a:t>
            </a:r>
            <a:r>
              <a:rPr lang="en-US" sz="1000" dirty="0">
                <a:latin typeface="Lucida Console" panose="020B0609040504020204" pitchFamily="49" charset="0"/>
              </a:rPr>
              <a:t>", "</a:t>
            </a:r>
            <a:r>
              <a:rPr lang="en-US" sz="1000" dirty="0" err="1">
                <a:latin typeface="Lucida Console" panose="020B0609040504020204" pitchFamily="49" charset="0"/>
              </a:rPr>
              <a:t>Rhodobacterales</a:t>
            </a:r>
            <a:r>
              <a:rPr lang="en-US" sz="1000" dirty="0">
                <a:latin typeface="Lucida Console" panose="020B0609040504020204" pitchFamily="49" charset="0"/>
              </a:rPr>
              <a:t>", "Sar Clade", "Archaea", "Diatoms",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		 "Dinoflagellates", "</a:t>
            </a:r>
            <a:r>
              <a:rPr lang="en-US" sz="1000" dirty="0" err="1">
                <a:latin typeface="Lucida Console" panose="020B0609040504020204" pitchFamily="49" charset="0"/>
              </a:rPr>
              <a:t>Syndiniales</a:t>
            </a:r>
            <a:r>
              <a:rPr lang="en-US" sz="1000" dirty="0">
                <a:latin typeface="Lucida Console" panose="020B0609040504020204" pitchFamily="49" charset="0"/>
              </a:rPr>
              <a:t>", "Haptophytes", "Chlorophytes", "Metazoans“)</a:t>
            </a:r>
          </a:p>
          <a:p>
            <a:endParaRPr lang="en-US" sz="1000" dirty="0">
              <a:latin typeface="Lucida Console" panose="020B0609040504020204" pitchFamily="49" charset="0"/>
            </a:endParaRPr>
          </a:p>
          <a:p>
            <a:r>
              <a:rPr lang="en-US" sz="1000" dirty="0" err="1">
                <a:latin typeface="Lucida Console" panose="020B0609040504020204" pitchFamily="49" charset="0"/>
              </a:rPr>
              <a:t>var_list</a:t>
            </a:r>
            <a:r>
              <a:rPr lang="en-US" sz="1000" dirty="0">
                <a:latin typeface="Lucida Console" panose="020B0609040504020204" pitchFamily="49" charset="0"/>
              </a:rPr>
              <a:t> = c("</a:t>
            </a:r>
            <a:r>
              <a:rPr lang="en-US" sz="1000" dirty="0" err="1">
                <a:latin typeface="Lucida Console" panose="020B0609040504020204" pitchFamily="49" charset="0"/>
              </a:rPr>
              <a:t>temp_mean</a:t>
            </a:r>
            <a:r>
              <a:rPr lang="en-US" sz="1000" dirty="0">
                <a:latin typeface="Lucida Console" panose="020B0609040504020204" pitchFamily="49" charset="0"/>
              </a:rPr>
              <a:t>", "</a:t>
            </a:r>
            <a:r>
              <a:rPr lang="en-US" sz="1000" dirty="0" err="1">
                <a:latin typeface="Lucida Console" panose="020B0609040504020204" pitchFamily="49" charset="0"/>
              </a:rPr>
              <a:t>sal_mean</a:t>
            </a:r>
            <a:r>
              <a:rPr lang="en-US" sz="1000" dirty="0">
                <a:latin typeface="Lucida Console" panose="020B0609040504020204" pitchFamily="49" charset="0"/>
              </a:rPr>
              <a:t>", "PO4_mean", "NO3_mean", "SiO3_mean", "</a:t>
            </a:r>
            <a:r>
              <a:rPr lang="en-US" sz="1000" dirty="0" err="1">
                <a:latin typeface="Lucida Console" panose="020B0609040504020204" pitchFamily="49" charset="0"/>
              </a:rPr>
              <a:t>NC_mean</a:t>
            </a:r>
            <a:r>
              <a:rPr lang="en-US" sz="1000" dirty="0">
                <a:latin typeface="Lucida Console" panose="020B0609040504020204" pitchFamily="49" charset="0"/>
              </a:rPr>
              <a:t>”)</a:t>
            </a:r>
          </a:p>
          <a:p>
            <a:endParaRPr lang="en-US" sz="1000" dirty="0">
              <a:latin typeface="Lucida Console" panose="020B0609040504020204" pitchFamily="49" charset="0"/>
            </a:endParaRPr>
          </a:p>
          <a:p>
            <a:r>
              <a:rPr lang="en-US" sz="1000" dirty="0" err="1">
                <a:latin typeface="Lucida Console" panose="020B0609040504020204" pitchFamily="49" charset="0"/>
              </a:rPr>
              <a:t>var_name_list</a:t>
            </a:r>
            <a:r>
              <a:rPr lang="en-US" sz="1000" dirty="0">
                <a:latin typeface="Lucida Console" panose="020B0609040504020204" pitchFamily="49" charset="0"/>
              </a:rPr>
              <a:t> = c("Mean Temperature (°C)", "Mean Salinity", "Mean PO4ug", "Mean NO3ug",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		      "Mean SiO3ug", "Mean Nitracline Depth (m)”)</a:t>
            </a:r>
          </a:p>
          <a:p>
            <a:endParaRPr lang="en-US" sz="1000" dirty="0">
              <a:latin typeface="Lucida Console" panose="020B0609040504020204" pitchFamily="49" charset="0"/>
            </a:endParaRPr>
          </a:p>
          <a:p>
            <a:r>
              <a:rPr lang="en-US" sz="1000" dirty="0">
                <a:latin typeface="Lucida Console" panose="020B0609040504020204" pitchFamily="49" charset="0"/>
              </a:rPr>
              <a:t>for (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in 1:length(</a:t>
            </a:r>
            <a:r>
              <a:rPr lang="en-US" sz="1000" dirty="0" err="1">
                <a:latin typeface="Lucida Console" panose="020B0609040504020204" pitchFamily="49" charset="0"/>
              </a:rPr>
              <a:t>in_group_list</a:t>
            </a:r>
            <a:r>
              <a:rPr lang="en-US" sz="1000" dirty="0">
                <a:latin typeface="Lucida Console" panose="020B0609040504020204" pitchFamily="49" charset="0"/>
              </a:rPr>
              <a:t>)) {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 for (j in 1:length(</a:t>
            </a:r>
            <a:r>
              <a:rPr lang="en-US" sz="1000" dirty="0" err="1">
                <a:latin typeface="Lucida Console" panose="020B0609040504020204" pitchFamily="49" charset="0"/>
              </a:rPr>
              <a:t>var_list</a:t>
            </a:r>
            <a:r>
              <a:rPr lang="en-US" sz="1000" dirty="0">
                <a:latin typeface="Lucida Console" panose="020B0609040504020204" pitchFamily="49" charset="0"/>
              </a:rPr>
              <a:t>)) {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   </a:t>
            </a:r>
            <a:r>
              <a:rPr lang="en-US" sz="1000" dirty="0" err="1">
                <a:latin typeface="Lucida Console" panose="020B0609040504020204" pitchFamily="49" charset="0"/>
              </a:rPr>
              <a:t>regression_figure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 err="1">
                <a:latin typeface="Lucida Console" panose="020B0609040504020204" pitchFamily="49" charset="0"/>
              </a:rPr>
              <a:t>glm_file</a:t>
            </a:r>
            <a:r>
              <a:rPr lang="en-US" sz="1000" dirty="0">
                <a:latin typeface="Lucida Console" panose="020B0609040504020204" pitchFamily="49" charset="0"/>
              </a:rPr>
              <a:t> = paste0("output/",</a:t>
            </a:r>
            <a:r>
              <a:rPr lang="en-US" sz="1000" dirty="0" err="1">
                <a:latin typeface="Lucida Console" panose="020B0609040504020204" pitchFamily="49" charset="0"/>
              </a:rPr>
              <a:t>in_group_list</a:t>
            </a:r>
            <a:r>
              <a:rPr lang="en-US" sz="1000" dirty="0">
                <a:latin typeface="Lucida Console" panose="020B0609040504020204" pitchFamily="49" charset="0"/>
              </a:rPr>
              <a:t>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], "_</a:t>
            </a:r>
            <a:r>
              <a:rPr lang="en-US" sz="1000" dirty="0" err="1">
                <a:latin typeface="Lucida Console" panose="020B0609040504020204" pitchFamily="49" charset="0"/>
              </a:rPr>
              <a:t>glm.Rdata</a:t>
            </a:r>
            <a:r>
              <a:rPr lang="en-US" sz="1000" dirty="0">
                <a:latin typeface="Lucida Console" panose="020B0609040504020204" pitchFamily="49" charset="0"/>
              </a:rPr>
              <a:t>"),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                     </a:t>
            </a:r>
            <a:r>
              <a:rPr lang="en-US" sz="1000" dirty="0" err="1">
                <a:latin typeface="Lucida Console" panose="020B0609040504020204" pitchFamily="49" charset="0"/>
              </a:rPr>
              <a:t>map_file</a:t>
            </a:r>
            <a:r>
              <a:rPr lang="en-US" sz="1000" dirty="0">
                <a:latin typeface="Lucida Console" panose="020B0609040504020204" pitchFamily="49" charset="0"/>
              </a:rPr>
              <a:t> = paste0("output/",</a:t>
            </a:r>
            <a:r>
              <a:rPr lang="en-US" sz="1000" dirty="0" err="1">
                <a:latin typeface="Lucida Console" panose="020B0609040504020204" pitchFamily="49" charset="0"/>
              </a:rPr>
              <a:t>in_group_list</a:t>
            </a:r>
            <a:r>
              <a:rPr lang="en-US" sz="1000" dirty="0">
                <a:latin typeface="Lucida Console" panose="020B0609040504020204" pitchFamily="49" charset="0"/>
              </a:rPr>
              <a:t>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],"_</a:t>
            </a:r>
            <a:r>
              <a:rPr lang="en-US" sz="1000" dirty="0" err="1">
                <a:latin typeface="Lucida Console" panose="020B0609040504020204" pitchFamily="49" charset="0"/>
              </a:rPr>
              <a:t>map.Rdata</a:t>
            </a:r>
            <a:r>
              <a:rPr lang="en-US" sz="1000" dirty="0">
                <a:latin typeface="Lucida Console" panose="020B0609040504020204" pitchFamily="49" charset="0"/>
              </a:rPr>
              <a:t>"),   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                     </a:t>
            </a:r>
            <a:r>
              <a:rPr lang="en-US" sz="1000" dirty="0" err="1">
                <a:latin typeface="Lucida Console" panose="020B0609040504020204" pitchFamily="49" charset="0"/>
              </a:rPr>
              <a:t>figure_name</a:t>
            </a:r>
            <a:r>
              <a:rPr lang="en-US" sz="1000" dirty="0">
                <a:latin typeface="Lucida Console" panose="020B0609040504020204" pitchFamily="49" charset="0"/>
              </a:rPr>
              <a:t> = paste0("figures/</a:t>
            </a:r>
            <a:r>
              <a:rPr lang="en-US" sz="1000" dirty="0" err="1">
                <a:latin typeface="Lucida Console" panose="020B0609040504020204" pitchFamily="49" charset="0"/>
              </a:rPr>
              <a:t>glm_plots</a:t>
            </a:r>
            <a:r>
              <a:rPr lang="en-US" sz="1000" dirty="0">
                <a:latin typeface="Lucida Console" panose="020B0609040504020204" pitchFamily="49" charset="0"/>
              </a:rPr>
              <a:t>/", </a:t>
            </a:r>
            <a:r>
              <a:rPr lang="en-US" sz="1000" dirty="0" err="1">
                <a:latin typeface="Lucida Console" panose="020B0609040504020204" pitchFamily="49" charset="0"/>
              </a:rPr>
              <a:t>in_group_list</a:t>
            </a:r>
            <a:r>
              <a:rPr lang="en-US" sz="1000" dirty="0">
                <a:latin typeface="Lucida Console" panose="020B0609040504020204" pitchFamily="49" charset="0"/>
              </a:rPr>
              <a:t>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],"_"),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                     main = </a:t>
            </a:r>
            <a:r>
              <a:rPr lang="en-US" sz="1000" dirty="0" err="1">
                <a:latin typeface="Lucida Console" panose="020B0609040504020204" pitchFamily="49" charset="0"/>
              </a:rPr>
              <a:t>in_group_names</a:t>
            </a:r>
            <a:r>
              <a:rPr lang="en-US" sz="1000" dirty="0">
                <a:latin typeface="Lucida Console" panose="020B0609040504020204" pitchFamily="49" charset="0"/>
              </a:rPr>
              <a:t>[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], cluster1 = "Nearshore", cluster2 = "Offshore",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                     var = </a:t>
            </a:r>
            <a:r>
              <a:rPr lang="en-US" sz="1000" dirty="0" err="1">
                <a:latin typeface="Lucida Console" panose="020B0609040504020204" pitchFamily="49" charset="0"/>
              </a:rPr>
              <a:t>var_list</a:t>
            </a:r>
            <a:r>
              <a:rPr lang="en-US" sz="1000" dirty="0">
                <a:latin typeface="Lucida Console" panose="020B0609040504020204" pitchFamily="49" charset="0"/>
              </a:rPr>
              <a:t>[j], </a:t>
            </a:r>
            <a:r>
              <a:rPr lang="en-US" sz="1000" dirty="0" err="1">
                <a:latin typeface="Lucida Console" panose="020B0609040504020204" pitchFamily="49" charset="0"/>
              </a:rPr>
              <a:t>var_name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var_name_list</a:t>
            </a:r>
            <a:r>
              <a:rPr lang="en-US" sz="1000" dirty="0">
                <a:latin typeface="Lucida Console" panose="020B0609040504020204" pitchFamily="49" charset="0"/>
              </a:rPr>
              <a:t>[j])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  }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0544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6D76-36D2-499A-9131-47EB227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do’s and </a:t>
            </a:r>
            <a:r>
              <a:rPr lang="en-US" dirty="0" err="1"/>
              <a:t>DON’ts</a:t>
            </a:r>
            <a:r>
              <a:rPr lang="en-US" dirty="0"/>
              <a:t> of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01B9-8829-4C38-8EC7-90A7658FAA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dirty="0"/>
              <a:t> set the individual font size for each plot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b="1" dirty="0"/>
              <a:t> </a:t>
            </a:r>
            <a:r>
              <a:rPr lang="en-US" dirty="0"/>
              <a:t>make plots super specific if you can help it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45012-4396-4D46-ACFC-4A517CE8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2228003"/>
            <a:ext cx="5531635" cy="3633047"/>
          </a:xfrm>
        </p:spPr>
        <p:txBody>
          <a:bodyPr anchor="t"/>
          <a:lstStyle/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global variables for font size, point size,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plots as general as you can! 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try a lot of different plot types                      </a:t>
            </a:r>
            <a:r>
              <a:rPr lang="en-US" sz="1400" dirty="0"/>
              <a:t>(maybe you can find one plot that does the job of many plots)</a:t>
            </a:r>
          </a:p>
        </p:txBody>
      </p:sp>
    </p:spTree>
    <p:extLst>
      <p:ext uri="{BB962C8B-B14F-4D97-AF65-F5344CB8AC3E}">
        <p14:creationId xmlns:p14="http://schemas.microsoft.com/office/powerpoint/2010/main" val="347476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6D76-36D2-499A-9131-47EB227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do’s and </a:t>
            </a:r>
            <a:r>
              <a:rPr lang="en-US" dirty="0" err="1"/>
              <a:t>DON’ts</a:t>
            </a:r>
            <a:r>
              <a:rPr lang="en-US" dirty="0"/>
              <a:t> of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01B9-8829-4C38-8EC7-90A7658FAA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dirty="0"/>
              <a:t> set the individual font size for each plot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b="1" dirty="0"/>
              <a:t> </a:t>
            </a:r>
            <a:r>
              <a:rPr lang="en-US" dirty="0"/>
              <a:t>make plots super specific if you can help it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DON’T</a:t>
            </a:r>
            <a:r>
              <a:rPr lang="en-US" b="1" dirty="0"/>
              <a:t> </a:t>
            </a:r>
            <a:r>
              <a:rPr lang="en-US" dirty="0"/>
              <a:t>be discouraged!</a:t>
            </a:r>
          </a:p>
          <a:p>
            <a:pPr lvl="1"/>
            <a:r>
              <a:rPr lang="en-US" dirty="0"/>
              <a:t>Plotting your data one of the most important ways to convey your story. Finding the right plot(s) for the job takes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45012-4396-4D46-ACFC-4A517CE8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2228003"/>
            <a:ext cx="5531635" cy="3633047"/>
          </a:xfrm>
        </p:spPr>
        <p:txBody>
          <a:bodyPr anchor="t"/>
          <a:lstStyle/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global variables for font size, point size,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make plots as general as you can! 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DO</a:t>
            </a:r>
            <a:r>
              <a:rPr lang="en-US" dirty="0"/>
              <a:t> try a lot of different plot types                      </a:t>
            </a:r>
            <a:r>
              <a:rPr lang="en-US" sz="1400" dirty="0"/>
              <a:t>(maybe you can find one plot that does the job of many plots)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240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27D1-0069-428A-9C4F-2856850B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5329F0-FED9-4118-8ABF-AC5DB4A80E09}"/>
              </a:ext>
            </a:extLst>
          </p:cNvPr>
          <p:cNvGrpSpPr/>
          <p:nvPr/>
        </p:nvGrpSpPr>
        <p:grpSpPr>
          <a:xfrm>
            <a:off x="3244027" y="2736992"/>
            <a:ext cx="5703945" cy="3208469"/>
            <a:chOff x="3329213" y="2578496"/>
            <a:chExt cx="5703945" cy="32084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1B1CE3-9BB7-46E3-8A7B-82E28BAD4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213" y="2578496"/>
              <a:ext cx="5703945" cy="320846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1A37B2-7DAE-4163-BAF7-2305805F34A4}"/>
                </a:ext>
              </a:extLst>
            </p:cNvPr>
            <p:cNvSpPr txBox="1"/>
            <p:nvPr/>
          </p:nvSpPr>
          <p:spPr>
            <a:xfrm>
              <a:off x="3438854" y="2578496"/>
              <a:ext cx="5430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WHEN YOU FORGET TO CLOSE A PARENTHESES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 IN YOUR GGPLOT CODE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20BE18-7755-4D47-A60A-F4A5729AC5BD}"/>
                </a:ext>
              </a:extLst>
            </p:cNvPr>
            <p:cNvSpPr txBox="1"/>
            <p:nvPr/>
          </p:nvSpPr>
          <p:spPr>
            <a:xfrm>
              <a:off x="3438854" y="5121473"/>
              <a:ext cx="5430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AND R STARTS RUNNING EVERY PIECE OF CODE YOU’VE EVER WRITTEN EVER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51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25CF-6752-4603-94FB-3F6263D7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Patchwork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5580-A9E5-40FA-8C7A-5118E96E6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Developer:  Thomas Lin Pedersen – </a:t>
            </a:r>
            <a:r>
              <a:rPr lang="en-US" dirty="0" err="1"/>
              <a:t>tidyverse</a:t>
            </a:r>
            <a:r>
              <a:rPr lang="en-US" dirty="0"/>
              <a:t> dev and coding wizard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https://patchwork.data-imaginist.com/</a:t>
            </a:r>
            <a:endParaRPr lang="en-US" dirty="0"/>
          </a:p>
          <a:p>
            <a:r>
              <a:rPr lang="en-US" dirty="0"/>
              <a:t>What you need to get started: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devtools</a:t>
            </a:r>
            <a:r>
              <a:rPr lang="en-US" dirty="0"/>
              <a:t>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(“thomasp85/patchwork”)</a:t>
            </a:r>
          </a:p>
        </p:txBody>
      </p:sp>
    </p:spTree>
    <p:extLst>
      <p:ext uri="{BB962C8B-B14F-4D97-AF65-F5344CB8AC3E}">
        <p14:creationId xmlns:p14="http://schemas.microsoft.com/office/powerpoint/2010/main" val="256245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4748-9B77-4943-92EF-89D49CF4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84830-5AB1-40E1-A34C-06D513EB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Make some </a:t>
            </a:r>
            <a:r>
              <a:rPr lang="en-US" dirty="0" err="1"/>
              <a:t>ggplots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E1EE4-A77A-4C2F-8D6D-A18B53B8DAF1}"/>
              </a:ext>
            </a:extLst>
          </p:cNvPr>
          <p:cNvSpPr/>
          <p:nvPr/>
        </p:nvSpPr>
        <p:spPr>
          <a:xfrm>
            <a:off x="581192" y="3122186"/>
            <a:ext cx="5758648" cy="18878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library(ggplot2)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library(patchwork)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p1 &lt;- </a:t>
            </a:r>
            <a:r>
              <a:rPr lang="en-US" sz="1400" dirty="0" err="1">
                <a:latin typeface="Lucida Console" panose="020B0609040504020204" pitchFamily="49" charset="0"/>
              </a:rPr>
              <a:t>ggplot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mtcars</a:t>
            </a:r>
            <a:r>
              <a:rPr lang="en-US" sz="1400" dirty="0">
                <a:latin typeface="Lucida Console" panose="020B0609040504020204" pitchFamily="49" charset="0"/>
              </a:rPr>
              <a:t>) + </a:t>
            </a:r>
            <a:r>
              <a:rPr lang="en-US" sz="1400" dirty="0" err="1">
                <a:latin typeface="Lucida Console" panose="020B0609040504020204" pitchFamily="49" charset="0"/>
              </a:rPr>
              <a:t>geom_point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aes</a:t>
            </a:r>
            <a:r>
              <a:rPr lang="en-US" sz="1400" dirty="0">
                <a:latin typeface="Lucida Console" panose="020B0609040504020204" pitchFamily="49" charset="0"/>
              </a:rPr>
              <a:t>(mpg, </a:t>
            </a:r>
            <a:r>
              <a:rPr lang="en-US" sz="1400" dirty="0" err="1">
                <a:latin typeface="Lucida Console" panose="020B0609040504020204" pitchFamily="49" charset="0"/>
              </a:rPr>
              <a:t>disp</a:t>
            </a:r>
            <a:r>
              <a:rPr lang="en-US" sz="1400" dirty="0">
                <a:latin typeface="Lucida Console" panose="020B0609040504020204" pitchFamily="49" charset="0"/>
              </a:rPr>
              <a:t>))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p2 &lt;- </a:t>
            </a:r>
            <a:r>
              <a:rPr lang="en-US" sz="1400" dirty="0" err="1">
                <a:latin typeface="Lucida Console" panose="020B0609040504020204" pitchFamily="49" charset="0"/>
              </a:rPr>
              <a:t>ggplot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mtcars</a:t>
            </a:r>
            <a:r>
              <a:rPr lang="en-US" sz="1400" dirty="0">
                <a:latin typeface="Lucida Console" panose="020B0609040504020204" pitchFamily="49" charset="0"/>
              </a:rPr>
              <a:t>) + </a:t>
            </a:r>
            <a:r>
              <a:rPr lang="en-US" sz="1400" dirty="0" err="1">
                <a:latin typeface="Lucida Console" panose="020B0609040504020204" pitchFamily="49" charset="0"/>
              </a:rPr>
              <a:t>geom_boxplot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aes</a:t>
            </a:r>
            <a:r>
              <a:rPr lang="en-US" sz="1400" dirty="0">
                <a:latin typeface="Lucida Console" panose="020B0609040504020204" pitchFamily="49" charset="0"/>
              </a:rPr>
              <a:t>(gear, </a:t>
            </a:r>
            <a:r>
              <a:rPr lang="en-US" sz="1400" dirty="0" err="1">
                <a:latin typeface="Lucida Console" panose="020B0609040504020204" pitchFamily="49" charset="0"/>
              </a:rPr>
              <a:t>disp</a:t>
            </a:r>
            <a:r>
              <a:rPr lang="en-US" sz="1400" dirty="0">
                <a:latin typeface="Lucida Console" panose="020B0609040504020204" pitchFamily="49" charset="0"/>
              </a:rPr>
              <a:t>, group = gear))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p1 + p2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15AF8E5-D53A-46F9-B636-D61810C5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81" y="2416736"/>
            <a:ext cx="4818888" cy="34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C6530D-3533-466D-A249-222B015D1366}"/>
              </a:ext>
            </a:extLst>
          </p:cNvPr>
          <p:cNvSpPr/>
          <p:nvPr/>
        </p:nvSpPr>
        <p:spPr>
          <a:xfrm>
            <a:off x="581192" y="4606834"/>
            <a:ext cx="960225" cy="394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BB8769-5429-4A29-B617-56382DFF0CC1}"/>
              </a:ext>
            </a:extLst>
          </p:cNvPr>
          <p:cNvSpPr/>
          <p:nvPr/>
        </p:nvSpPr>
        <p:spPr>
          <a:xfrm>
            <a:off x="581192" y="5318677"/>
            <a:ext cx="2332690" cy="307777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Lucida Console" panose="020B0609040504020204" pitchFamily="49" charset="0"/>
              </a:rPr>
              <a:t>comb_plot</a:t>
            </a:r>
            <a:r>
              <a:rPr lang="en-US" sz="1400" dirty="0">
                <a:latin typeface="Lucida Console" panose="020B0609040504020204" pitchFamily="49" charset="0"/>
              </a:rPr>
              <a:t> &lt;- p1 + p2</a:t>
            </a:r>
          </a:p>
        </p:txBody>
      </p:sp>
    </p:spTree>
    <p:extLst>
      <p:ext uri="{BB962C8B-B14F-4D97-AF65-F5344CB8AC3E}">
        <p14:creationId xmlns:p14="http://schemas.microsoft.com/office/powerpoint/2010/main" val="281493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7B72-BA25-4E51-9EA1-886B90F6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Complex…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B2640-40C3-47C8-B336-F63BCCEA47D7}"/>
              </a:ext>
            </a:extLst>
          </p:cNvPr>
          <p:cNvSpPr/>
          <p:nvPr/>
        </p:nvSpPr>
        <p:spPr>
          <a:xfrm>
            <a:off x="452284" y="2259449"/>
            <a:ext cx="5643716" cy="116955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p3 &lt;- </a:t>
            </a:r>
            <a:r>
              <a:rPr lang="en-US" sz="1400" dirty="0" err="1">
                <a:latin typeface="Lucida Console" panose="020B0609040504020204" pitchFamily="49" charset="0"/>
              </a:rPr>
              <a:t>ggplot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mtcars</a:t>
            </a:r>
            <a:r>
              <a:rPr lang="en-US" sz="1400" dirty="0">
                <a:latin typeface="Lucida Console" panose="020B0609040504020204" pitchFamily="49" charset="0"/>
              </a:rPr>
              <a:t>) + </a:t>
            </a:r>
            <a:r>
              <a:rPr lang="en-US" sz="1400" dirty="0" err="1">
                <a:latin typeface="Lucida Console" panose="020B0609040504020204" pitchFamily="49" charset="0"/>
              </a:rPr>
              <a:t>geom_smooth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aes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disp</a:t>
            </a:r>
            <a:r>
              <a:rPr lang="en-US" sz="1400" dirty="0">
                <a:latin typeface="Lucida Console" panose="020B0609040504020204" pitchFamily="49" charset="0"/>
              </a:rPr>
              <a:t>, </a:t>
            </a:r>
            <a:r>
              <a:rPr lang="en-US" sz="1400" dirty="0" err="1">
                <a:latin typeface="Lucida Console" panose="020B0609040504020204" pitchFamily="49" charset="0"/>
              </a:rPr>
              <a:t>qsec</a:t>
            </a:r>
            <a:r>
              <a:rPr lang="en-US" sz="1400" dirty="0">
                <a:latin typeface="Lucida Console" panose="020B0609040504020204" pitchFamily="49" charset="0"/>
              </a:rPr>
              <a:t>))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p4 &lt;- </a:t>
            </a:r>
            <a:r>
              <a:rPr lang="en-US" sz="1400" dirty="0" err="1">
                <a:latin typeface="Lucida Console" panose="020B0609040504020204" pitchFamily="49" charset="0"/>
              </a:rPr>
              <a:t>ggplot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mtcars</a:t>
            </a:r>
            <a:r>
              <a:rPr lang="en-US" sz="1400" dirty="0">
                <a:latin typeface="Lucida Console" panose="020B0609040504020204" pitchFamily="49" charset="0"/>
              </a:rPr>
              <a:t>) + </a:t>
            </a:r>
            <a:r>
              <a:rPr lang="en-US" sz="1400" dirty="0" err="1">
                <a:latin typeface="Lucida Console" panose="020B0609040504020204" pitchFamily="49" charset="0"/>
              </a:rPr>
              <a:t>geom_bar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aes</a:t>
            </a:r>
            <a:r>
              <a:rPr lang="en-US" sz="1400" dirty="0">
                <a:latin typeface="Lucida Console" panose="020B0609040504020204" pitchFamily="49" charset="0"/>
              </a:rPr>
              <a:t>(carb))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(p1 | p2 | p3) /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  p4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C6B988-38D1-4885-867E-ED79B6CC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473" y="2359890"/>
            <a:ext cx="5314335" cy="37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BF6-ACC5-40C4-A67C-ABC4FE923349}"/>
              </a:ext>
            </a:extLst>
          </p:cNvPr>
          <p:cNvSpPr/>
          <p:nvPr/>
        </p:nvSpPr>
        <p:spPr>
          <a:xfrm>
            <a:off x="452284" y="3904166"/>
            <a:ext cx="5643716" cy="2031325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+	automatically adds plots together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| 	combines plots horizontally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/ 	combines plots vertically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()	isolates formatting within parentheses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7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2A1F-E2DF-4D26-90E6-7258A50D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Arranging Plots, </a:t>
            </a:r>
            <a:br>
              <a:rPr lang="en-US" sz="2000" dirty="0"/>
            </a:br>
            <a:r>
              <a:rPr lang="en-US" sz="2000" dirty="0"/>
              <a:t>Annotating Plots,</a:t>
            </a:r>
            <a:br>
              <a:rPr lang="en-US" sz="2000" dirty="0"/>
            </a:br>
            <a:r>
              <a:rPr lang="en-US" sz="2000" dirty="0"/>
              <a:t> Controlling Guides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CE2E-6B7D-412C-B4D9-160AEF3A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Custom arrangements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CB2EE3-23EC-4E97-908A-0A57D342E764}"/>
              </a:ext>
            </a:extLst>
          </p:cNvPr>
          <p:cNvSpPr/>
          <p:nvPr/>
        </p:nvSpPr>
        <p:spPr>
          <a:xfrm>
            <a:off x="666764" y="2605237"/>
            <a:ext cx="6199133" cy="307777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p4 + </a:t>
            </a:r>
            <a:r>
              <a:rPr lang="en-US" sz="1400" dirty="0" err="1">
                <a:latin typeface="Lucida Console" panose="020B0609040504020204" pitchFamily="49" charset="0"/>
              </a:rPr>
              <a:t>plot_layout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nrow</a:t>
            </a:r>
            <a:r>
              <a:rPr lang="en-US" sz="1400" dirty="0">
                <a:latin typeface="Lucida Console" panose="020B0609040504020204" pitchFamily="49" charset="0"/>
              </a:rPr>
              <a:t> = 3, </a:t>
            </a:r>
            <a:r>
              <a:rPr lang="en-US" sz="1400" dirty="0" err="1">
                <a:latin typeface="Lucida Console" panose="020B0609040504020204" pitchFamily="49" charset="0"/>
              </a:rPr>
              <a:t>byrow</a:t>
            </a:r>
            <a:r>
              <a:rPr lang="en-US" sz="1400" dirty="0">
                <a:latin typeface="Lucida Console" panose="020B0609040504020204" pitchFamily="49" charset="0"/>
              </a:rPr>
              <a:t> = FALSE)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E57C40-071E-42E6-9FEF-131CEAFA4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96" y="3202524"/>
            <a:ext cx="4780003" cy="295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32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2A1F-E2DF-4D26-90E6-7258A50D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white"/>
                </a:solidFill>
              </a:rPr>
              <a:t>Arranging Plots, 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Annotating Plots,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 Controlling Guides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CE2E-6B7D-412C-B4D9-160AEF3A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Custom arrangements</a:t>
            </a:r>
          </a:p>
          <a:p>
            <a:endParaRPr lang="en-US"/>
          </a:p>
          <a:p>
            <a:r>
              <a:rPr lang="en-US"/>
              <a:t>Titles and plot tags</a:t>
            </a:r>
          </a:p>
          <a:p>
            <a:endParaRPr lang="en-US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CB2EE3-23EC-4E97-908A-0A57D342E764}"/>
              </a:ext>
            </a:extLst>
          </p:cNvPr>
          <p:cNvSpPr/>
          <p:nvPr/>
        </p:nvSpPr>
        <p:spPr>
          <a:xfrm>
            <a:off x="666764" y="2605237"/>
            <a:ext cx="6199133" cy="307777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p4 + </a:t>
            </a:r>
            <a:r>
              <a:rPr lang="en-US" sz="1400" dirty="0" err="1">
                <a:latin typeface="Lucida Console" panose="020B0609040504020204" pitchFamily="49" charset="0"/>
              </a:rPr>
              <a:t>plot_layout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nrow</a:t>
            </a:r>
            <a:r>
              <a:rPr lang="en-US" sz="1400" dirty="0">
                <a:latin typeface="Lucida Console" panose="020B0609040504020204" pitchFamily="49" charset="0"/>
              </a:rPr>
              <a:t> = 3, </a:t>
            </a:r>
            <a:r>
              <a:rPr lang="en-US" sz="1400" dirty="0" err="1">
                <a:latin typeface="Lucida Console" panose="020B0609040504020204" pitchFamily="49" charset="0"/>
              </a:rPr>
              <a:t>byrow</a:t>
            </a:r>
            <a:r>
              <a:rPr lang="en-US" sz="1400" dirty="0">
                <a:latin typeface="Lucida Console" panose="020B0609040504020204" pitchFamily="49" charset="0"/>
              </a:rPr>
              <a:t> = FALSE)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868A05-EFE7-4D07-BB0A-D3A1C5D9BB8A}"/>
              </a:ext>
            </a:extLst>
          </p:cNvPr>
          <p:cNvSpPr/>
          <p:nvPr/>
        </p:nvSpPr>
        <p:spPr>
          <a:xfrm>
            <a:off x="666764" y="3377554"/>
            <a:ext cx="6872748" cy="5232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(p1 | (p2 / p3))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plot_annotation</a:t>
            </a:r>
            <a:r>
              <a:rPr lang="en-US" sz="1400" dirty="0">
                <a:latin typeface="Lucida Console" panose="020B0609040504020204" pitchFamily="49" charset="0"/>
              </a:rPr>
              <a:t>(title = 'The surprising story about </a:t>
            </a:r>
            <a:r>
              <a:rPr lang="en-US" sz="1400" dirty="0" err="1">
                <a:latin typeface="Lucida Console" panose="020B0609040504020204" pitchFamily="49" charset="0"/>
              </a:rPr>
              <a:t>mtcars</a:t>
            </a:r>
            <a:r>
              <a:rPr lang="en-US" sz="1400" dirty="0">
                <a:latin typeface="Lucida Console" panose="020B0609040504020204" pitchFamily="49" charset="0"/>
              </a:rPr>
              <a:t>')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500E4F1-636E-412D-ABF8-3B0EFB81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39" y="3050666"/>
            <a:ext cx="4288181" cy="264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51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2A1F-E2DF-4D26-90E6-7258A50D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white"/>
                </a:solidFill>
              </a:rPr>
              <a:t>Arranging Plots, 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Annotating Plots,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 Controlling Guides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CE2E-6B7D-412C-B4D9-160AEF3A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Custom arrangements</a:t>
            </a:r>
          </a:p>
          <a:p>
            <a:endParaRPr lang="en-US" dirty="0"/>
          </a:p>
          <a:p>
            <a:r>
              <a:rPr lang="en-US" dirty="0"/>
              <a:t>Titles and plot tags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CB2EE3-23EC-4E97-908A-0A57D342E764}"/>
              </a:ext>
            </a:extLst>
          </p:cNvPr>
          <p:cNvSpPr/>
          <p:nvPr/>
        </p:nvSpPr>
        <p:spPr>
          <a:xfrm>
            <a:off x="666764" y="2605237"/>
            <a:ext cx="6199133" cy="307777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p4 + </a:t>
            </a:r>
            <a:r>
              <a:rPr lang="en-US" sz="1400" dirty="0" err="1">
                <a:latin typeface="Lucida Console" panose="020B0609040504020204" pitchFamily="49" charset="0"/>
              </a:rPr>
              <a:t>plot_layout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nrow</a:t>
            </a:r>
            <a:r>
              <a:rPr lang="en-US" sz="1400" dirty="0">
                <a:latin typeface="Lucida Console" panose="020B0609040504020204" pitchFamily="49" charset="0"/>
              </a:rPr>
              <a:t> = 3, </a:t>
            </a:r>
            <a:r>
              <a:rPr lang="en-US" sz="1400" dirty="0" err="1">
                <a:latin typeface="Lucida Console" panose="020B0609040504020204" pitchFamily="49" charset="0"/>
              </a:rPr>
              <a:t>byrow</a:t>
            </a:r>
            <a:r>
              <a:rPr lang="en-US" sz="1400" dirty="0">
                <a:latin typeface="Lucida Console" panose="020B0609040504020204" pitchFamily="49" charset="0"/>
              </a:rPr>
              <a:t> = FALSE)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868A05-EFE7-4D07-BB0A-D3A1C5D9BB8A}"/>
              </a:ext>
            </a:extLst>
          </p:cNvPr>
          <p:cNvSpPr/>
          <p:nvPr/>
        </p:nvSpPr>
        <p:spPr>
          <a:xfrm>
            <a:off x="666764" y="3377554"/>
            <a:ext cx="6872748" cy="5232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(p1 | (p2 / p3))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plot_annotation</a:t>
            </a:r>
            <a:r>
              <a:rPr lang="en-US" sz="1400" dirty="0">
                <a:latin typeface="Lucida Console" panose="020B0609040504020204" pitchFamily="49" charset="0"/>
              </a:rPr>
              <a:t>(title = 'The surprising story about </a:t>
            </a:r>
            <a:r>
              <a:rPr lang="en-US" sz="1400" dirty="0" err="1">
                <a:latin typeface="Lucida Console" panose="020B0609040504020204" pitchFamily="49" charset="0"/>
              </a:rPr>
              <a:t>mtcars</a:t>
            </a:r>
            <a:r>
              <a:rPr lang="en-US" sz="1400" dirty="0">
                <a:latin typeface="Lucida Console" panose="020B0609040504020204" pitchFamily="49" charset="0"/>
              </a:rPr>
              <a:t>')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40D3E0-488E-4258-9DE6-E8402CC98F8C}"/>
              </a:ext>
            </a:extLst>
          </p:cNvPr>
          <p:cNvSpPr/>
          <p:nvPr/>
        </p:nvSpPr>
        <p:spPr>
          <a:xfrm>
            <a:off x="666764" y="4019647"/>
            <a:ext cx="3962400" cy="5232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plot_annotation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tag_levels</a:t>
            </a:r>
            <a:r>
              <a:rPr lang="en-US" sz="1400" dirty="0">
                <a:latin typeface="Lucida Console" panose="020B0609040504020204" pitchFamily="49" charset="0"/>
              </a:rPr>
              <a:t> = 'I')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03C8FF-FC28-4F8B-AD96-214645D8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73" y="4085298"/>
            <a:ext cx="4262907" cy="263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4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2A1F-E2DF-4D26-90E6-7258A50D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prstClr val="white"/>
                </a:solidFill>
              </a:rPr>
              <a:t>Arranging Plots, 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Annotating Plots,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 Controlling Guides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CE2E-6B7D-412C-B4D9-160AEF3A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Custom arrangements</a:t>
            </a:r>
          </a:p>
          <a:p>
            <a:endParaRPr lang="en-US" dirty="0"/>
          </a:p>
          <a:p>
            <a:r>
              <a:rPr lang="en-US" dirty="0"/>
              <a:t>Titles and plot tags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Controlling guides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CB2EE3-23EC-4E97-908A-0A57D342E764}"/>
              </a:ext>
            </a:extLst>
          </p:cNvPr>
          <p:cNvSpPr/>
          <p:nvPr/>
        </p:nvSpPr>
        <p:spPr>
          <a:xfrm>
            <a:off x="666764" y="2605237"/>
            <a:ext cx="6199133" cy="307777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p4 + </a:t>
            </a:r>
            <a:r>
              <a:rPr lang="en-US" sz="1400" dirty="0" err="1">
                <a:latin typeface="Lucida Console" panose="020B0609040504020204" pitchFamily="49" charset="0"/>
              </a:rPr>
              <a:t>plot_layout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nrow</a:t>
            </a:r>
            <a:r>
              <a:rPr lang="en-US" sz="1400" dirty="0">
                <a:latin typeface="Lucida Console" panose="020B0609040504020204" pitchFamily="49" charset="0"/>
              </a:rPr>
              <a:t> = 3, </a:t>
            </a:r>
            <a:r>
              <a:rPr lang="en-US" sz="1400" dirty="0" err="1">
                <a:latin typeface="Lucida Console" panose="020B0609040504020204" pitchFamily="49" charset="0"/>
              </a:rPr>
              <a:t>byrow</a:t>
            </a:r>
            <a:r>
              <a:rPr lang="en-US" sz="1400" dirty="0">
                <a:latin typeface="Lucida Console" panose="020B0609040504020204" pitchFamily="49" charset="0"/>
              </a:rPr>
              <a:t> = FALSE)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868A05-EFE7-4D07-BB0A-D3A1C5D9BB8A}"/>
              </a:ext>
            </a:extLst>
          </p:cNvPr>
          <p:cNvSpPr/>
          <p:nvPr/>
        </p:nvSpPr>
        <p:spPr>
          <a:xfrm>
            <a:off x="666764" y="3377554"/>
            <a:ext cx="6872748" cy="5232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(p1 | (p2 / p3))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plot_annotation</a:t>
            </a:r>
            <a:r>
              <a:rPr lang="en-US" sz="1400" dirty="0">
                <a:latin typeface="Lucida Console" panose="020B0609040504020204" pitchFamily="49" charset="0"/>
              </a:rPr>
              <a:t>(title = 'The surprising story about </a:t>
            </a:r>
            <a:r>
              <a:rPr lang="en-US" sz="1400" dirty="0" err="1">
                <a:latin typeface="Lucida Console" panose="020B0609040504020204" pitchFamily="49" charset="0"/>
              </a:rPr>
              <a:t>mtcars</a:t>
            </a:r>
            <a:r>
              <a:rPr lang="en-US" sz="1400" dirty="0">
                <a:latin typeface="Lucida Console" panose="020B0609040504020204" pitchFamily="49" charset="0"/>
              </a:rPr>
              <a:t>')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40D3E0-488E-4258-9DE6-E8402CC98F8C}"/>
              </a:ext>
            </a:extLst>
          </p:cNvPr>
          <p:cNvSpPr/>
          <p:nvPr/>
        </p:nvSpPr>
        <p:spPr>
          <a:xfrm>
            <a:off x="666764" y="4019647"/>
            <a:ext cx="3962400" cy="5232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plot_annotation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tag_levels</a:t>
            </a:r>
            <a:r>
              <a:rPr lang="en-US" sz="1400" dirty="0">
                <a:latin typeface="Lucida Console" panose="020B0609040504020204" pitchFamily="49" charset="0"/>
              </a:rPr>
              <a:t> = 'I')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352EC-47B4-457A-BCE7-3E0E7B401E0D}"/>
              </a:ext>
            </a:extLst>
          </p:cNvPr>
          <p:cNvSpPr/>
          <p:nvPr/>
        </p:nvSpPr>
        <p:spPr>
          <a:xfrm>
            <a:off x="666764" y="5016081"/>
            <a:ext cx="3696929" cy="52322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p1 + p2 + p3 + p4 +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</a:t>
            </a:r>
            <a:r>
              <a:rPr lang="en-US" sz="1400" dirty="0" err="1">
                <a:latin typeface="Lucida Console" panose="020B0609040504020204" pitchFamily="49" charset="0"/>
              </a:rPr>
              <a:t>plot_layout</a:t>
            </a:r>
            <a:r>
              <a:rPr lang="en-US" sz="1400" dirty="0">
                <a:latin typeface="Lucida Console" panose="020B0609040504020204" pitchFamily="49" charset="0"/>
              </a:rPr>
              <a:t>(guides = 'collect')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49597A0-44B6-4B59-9F83-C89F7AEC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78" y="4019647"/>
            <a:ext cx="4497848" cy="277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1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128</TotalTime>
  <Words>3014</Words>
  <Application>Microsoft Office PowerPoint</Application>
  <PresentationFormat>Widescreen</PresentationFormat>
  <Paragraphs>274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Gill Sans MT</vt:lpstr>
      <vt:lpstr>Impact</vt:lpstr>
      <vt:lpstr>Lucida Console</vt:lpstr>
      <vt:lpstr>Wingdings 2</vt:lpstr>
      <vt:lpstr>Dividend</vt:lpstr>
      <vt:lpstr>Patchwork</vt:lpstr>
      <vt:lpstr>Constructing Multi-panel GGplots</vt:lpstr>
      <vt:lpstr>Patchwork Background</vt:lpstr>
      <vt:lpstr>Basic Concept</vt:lpstr>
      <vt:lpstr>A bit more Complex…</vt:lpstr>
      <vt:lpstr>Arranging Plots,  Annotating Plots,  Controlling Guides</vt:lpstr>
      <vt:lpstr>Arranging Plots,  Annotating Plots,  Controlling Guides</vt:lpstr>
      <vt:lpstr>Arranging Plots,  Annotating Plots,  Controlling Guides</vt:lpstr>
      <vt:lpstr>Arranging Plots,  Annotating Plots,  Controlling Guides</vt:lpstr>
      <vt:lpstr>Arranging Plots,  Annotating Plots,  Controlling Guides</vt:lpstr>
      <vt:lpstr>Arranging Plots,  Annotating Plots,  Controlling Guides</vt:lpstr>
      <vt:lpstr>Advanced Plot Spacing</vt:lpstr>
      <vt:lpstr>Advanced Plot Spacing</vt:lpstr>
      <vt:lpstr>Advanced Plot Spacing</vt:lpstr>
      <vt:lpstr>Need more?</vt:lpstr>
      <vt:lpstr>Tips and Tricks for Publication Ready Plots</vt:lpstr>
      <vt:lpstr>The do’s and DON’ts of Plotting</vt:lpstr>
      <vt:lpstr>The do’s and DON’ts of Plotting</vt:lpstr>
      <vt:lpstr>The do’s and DON’ts of Plotting</vt:lpstr>
      <vt:lpstr>The do’s and DON’ts of Plotting</vt:lpstr>
      <vt:lpstr>The do’s and DON’ts of Plotting</vt:lpstr>
      <vt:lpstr>The do’s and DON’ts of Plotting</vt:lpstr>
      <vt:lpstr>The do’s and DON’ts of Plotting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Patchwork</dc:title>
  <dc:creator>Chase James</dc:creator>
  <cp:lastModifiedBy>Chase James</cp:lastModifiedBy>
  <cp:revision>11</cp:revision>
  <dcterms:created xsi:type="dcterms:W3CDTF">2020-04-21T20:14:47Z</dcterms:created>
  <dcterms:modified xsi:type="dcterms:W3CDTF">2020-04-21T22:23:34Z</dcterms:modified>
</cp:coreProperties>
</file>